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57" r:id="rId4"/>
    <p:sldId id="29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73" r:id="rId21"/>
    <p:sldId id="274" r:id="rId22"/>
    <p:sldId id="275" r:id="rId23"/>
    <p:sldId id="276" r:id="rId24"/>
    <p:sldId id="283" r:id="rId25"/>
    <p:sldId id="279" r:id="rId26"/>
    <p:sldId id="284" r:id="rId27"/>
    <p:sldId id="280" r:id="rId28"/>
    <p:sldId id="281" r:id="rId29"/>
    <p:sldId id="287" r:id="rId30"/>
    <p:sldId id="291" r:id="rId31"/>
    <p:sldId id="286" r:id="rId32"/>
    <p:sldId id="289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39966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cat>
            <c:strRef>
              <c:f>Tabelle1!$C$4:$D$4</c:f>
              <c:strCache>
                <c:ptCount val="2"/>
                <c:pt idx="0">
                  <c:v>positiv</c:v>
                </c:pt>
                <c:pt idx="1">
                  <c:v>negativ</c:v>
                </c:pt>
              </c:strCache>
            </c:strRef>
          </c:cat>
          <c:val>
            <c:numRef>
              <c:f>Tabelle1!$C$5:$D$5</c:f>
              <c:numCache>
                <c:formatCode>General</c:formatCode>
                <c:ptCount val="2"/>
                <c:pt idx="0">
                  <c:v>62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2821268504041556"/>
          <c:y val="0.40049922668511062"/>
          <c:w val="0.15888224479122914"/>
          <c:h val="0.1573867199551538"/>
        </c:manualLayout>
      </c:layout>
      <c:overlay val="0"/>
      <c:txPr>
        <a:bodyPr/>
        <a:lstStyle/>
        <a:p>
          <a:pPr>
            <a:defRPr sz="1600" b="1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cat>
            <c:strRef>
              <c:f>Tabelle1!$C$31:$C$34</c:f>
              <c:strCache>
                <c:ptCount val="4"/>
                <c:pt idx="0">
                  <c:v>Herrstein</c:v>
                </c:pt>
                <c:pt idx="1">
                  <c:v>Birkenfeld</c:v>
                </c:pt>
                <c:pt idx="2">
                  <c:v>Hermeskeil</c:v>
                </c:pt>
                <c:pt idx="3">
                  <c:v>Thalfang am Erbeskopf</c:v>
                </c:pt>
              </c:strCache>
            </c:strRef>
          </c:cat>
          <c:val>
            <c:numRef>
              <c:f>Tabelle1!$D$31:$D$34</c:f>
              <c:numCache>
                <c:formatCode>General</c:formatCode>
                <c:ptCount val="4"/>
                <c:pt idx="0">
                  <c:v>27</c:v>
                </c:pt>
                <c:pt idx="1">
                  <c:v>45</c:v>
                </c:pt>
                <c:pt idx="2">
                  <c:v>13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cat>
            <c:strRef>
              <c:f>Tabelle1!$C$31:$C$33</c:f>
              <c:strCache>
                <c:ptCount val="3"/>
                <c:pt idx="0">
                  <c:v>Birkenfeld</c:v>
                </c:pt>
                <c:pt idx="1">
                  <c:v>Bernkastel-Wittlich</c:v>
                </c:pt>
                <c:pt idx="2">
                  <c:v>Trier-Saarburg</c:v>
                </c:pt>
              </c:strCache>
            </c:strRef>
          </c:cat>
          <c:val>
            <c:numRef>
              <c:f>Tabelle1!$D$31:$D$33</c:f>
              <c:numCache>
                <c:formatCode>General</c:formatCode>
                <c:ptCount val="3"/>
                <c:pt idx="0">
                  <c:v>72</c:v>
                </c:pt>
                <c:pt idx="1">
                  <c:v>14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33228179325108"/>
          <c:y val="0.35300060807919542"/>
          <c:w val="0.34174382670931303"/>
          <c:h val="0.41317479899604376"/>
        </c:manualLayout>
      </c:layout>
      <c:overlay val="0"/>
      <c:txPr>
        <a:bodyPr/>
        <a:lstStyle/>
        <a:p>
          <a:pPr>
            <a:defRPr sz="1400" b="1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cat>
            <c:strRef>
              <c:f>Tabelle1!$C$31:$C$32</c:f>
              <c:strCache>
                <c:ptCount val="2"/>
                <c:pt idx="0">
                  <c:v>positiv</c:v>
                </c:pt>
                <c:pt idx="1">
                  <c:v>negativ</c:v>
                </c:pt>
              </c:strCache>
            </c:strRef>
          </c:cat>
          <c:val>
            <c:numRef>
              <c:f>Tabelle1!$D$31:$D$32</c:f>
              <c:numCache>
                <c:formatCode>General</c:formatCode>
                <c:ptCount val="2"/>
                <c:pt idx="0">
                  <c:v>92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Tabelle1!$C$7:$E$7</c:f>
              <c:strCache>
                <c:ptCount val="3"/>
                <c:pt idx="0">
                  <c:v>positiv</c:v>
                </c:pt>
                <c:pt idx="1">
                  <c:v>negativ</c:v>
                </c:pt>
                <c:pt idx="2">
                  <c:v>ohne</c:v>
                </c:pt>
              </c:strCache>
            </c:strRef>
          </c:cat>
          <c:val>
            <c:numRef>
              <c:f>Tabelle1!$C$8:$E$8</c:f>
              <c:numCache>
                <c:formatCode>General</c:formatCode>
                <c:ptCount val="3"/>
                <c:pt idx="0">
                  <c:v>81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Tabelle1!$C$7:$E$7</c:f>
              <c:strCache>
                <c:ptCount val="3"/>
                <c:pt idx="0">
                  <c:v>positiv</c:v>
                </c:pt>
                <c:pt idx="1">
                  <c:v>negativ</c:v>
                </c:pt>
                <c:pt idx="2">
                  <c:v>ohne</c:v>
                </c:pt>
              </c:strCache>
            </c:strRef>
          </c:cat>
          <c:val>
            <c:numRef>
              <c:f>Tabelle1!$C$8:$E$8</c:f>
              <c:numCache>
                <c:formatCode>General</c:formatCode>
                <c:ptCount val="3"/>
                <c:pt idx="0">
                  <c:v>82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3A3F0-DAB7-4C63-873F-72BA6E28621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1EBD5E4-D636-4405-93FD-452938E89A8A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Jan</a:t>
          </a:r>
          <a:endParaRPr lang="de-DE" dirty="0">
            <a:solidFill>
              <a:srgbClr val="C00000"/>
            </a:solidFill>
          </a:endParaRPr>
        </a:p>
      </dgm:t>
    </dgm:pt>
    <dgm:pt modelId="{B26BB384-BADA-4AB1-9E03-4B465C2F79E6}" type="parTrans" cxnId="{FC6E4AED-6532-45AF-9D01-1D1815E69FB7}">
      <dgm:prSet/>
      <dgm:spPr/>
      <dgm:t>
        <a:bodyPr/>
        <a:lstStyle/>
        <a:p>
          <a:endParaRPr lang="de-DE"/>
        </a:p>
      </dgm:t>
    </dgm:pt>
    <dgm:pt modelId="{24BABB55-7002-45BF-9075-42C29817E1C4}" type="sibTrans" cxnId="{FC6E4AED-6532-45AF-9D01-1D1815E69FB7}">
      <dgm:prSet/>
      <dgm:spPr/>
      <dgm:t>
        <a:bodyPr/>
        <a:lstStyle/>
        <a:p>
          <a:endParaRPr lang="de-DE"/>
        </a:p>
      </dgm:t>
    </dgm:pt>
    <dgm:pt modelId="{F198A9B1-4D89-4107-8940-1CDA0DDC82D1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Feb</a:t>
          </a:r>
          <a:endParaRPr lang="de-DE" dirty="0">
            <a:solidFill>
              <a:srgbClr val="C00000"/>
            </a:solidFill>
          </a:endParaRPr>
        </a:p>
      </dgm:t>
    </dgm:pt>
    <dgm:pt modelId="{CC7FB496-E7C3-48FC-B8E1-728DF77B4511}" type="parTrans" cxnId="{7A092B7A-0841-4257-856D-87B8618F8806}">
      <dgm:prSet/>
      <dgm:spPr/>
      <dgm:t>
        <a:bodyPr/>
        <a:lstStyle/>
        <a:p>
          <a:endParaRPr lang="de-DE"/>
        </a:p>
      </dgm:t>
    </dgm:pt>
    <dgm:pt modelId="{E7EEE09B-9FD7-4998-A283-82C5DE62E443}" type="sibTrans" cxnId="{7A092B7A-0841-4257-856D-87B8618F8806}">
      <dgm:prSet/>
      <dgm:spPr/>
      <dgm:t>
        <a:bodyPr/>
        <a:lstStyle/>
        <a:p>
          <a:endParaRPr lang="de-DE"/>
        </a:p>
      </dgm:t>
    </dgm:pt>
    <dgm:pt modelId="{354D31B6-2474-4CE1-92EC-EC11030964B7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März</a:t>
          </a:r>
          <a:endParaRPr lang="de-DE" dirty="0">
            <a:solidFill>
              <a:srgbClr val="C00000"/>
            </a:solidFill>
          </a:endParaRPr>
        </a:p>
      </dgm:t>
    </dgm:pt>
    <dgm:pt modelId="{8D2E4FCC-9F89-4F48-AF87-77C60748E1FF}" type="parTrans" cxnId="{2D9D7505-04CA-4AC0-9824-9301CD37DC4D}">
      <dgm:prSet/>
      <dgm:spPr/>
      <dgm:t>
        <a:bodyPr/>
        <a:lstStyle/>
        <a:p>
          <a:endParaRPr lang="de-DE"/>
        </a:p>
      </dgm:t>
    </dgm:pt>
    <dgm:pt modelId="{3F308E7D-1A00-44C7-8D6E-5FE120B6B33B}" type="sibTrans" cxnId="{2D9D7505-04CA-4AC0-9824-9301CD37DC4D}">
      <dgm:prSet/>
      <dgm:spPr/>
      <dgm:t>
        <a:bodyPr/>
        <a:lstStyle/>
        <a:p>
          <a:endParaRPr lang="de-DE"/>
        </a:p>
      </dgm:t>
    </dgm:pt>
    <dgm:pt modelId="{2932E82C-CE5A-4A52-8DC1-F3F6D6D458BD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Apr</a:t>
          </a:r>
          <a:endParaRPr lang="de-DE" dirty="0">
            <a:solidFill>
              <a:srgbClr val="C00000"/>
            </a:solidFill>
          </a:endParaRPr>
        </a:p>
      </dgm:t>
    </dgm:pt>
    <dgm:pt modelId="{DC8974B5-72E3-4147-9E26-E1CC018C62D1}" type="parTrans" cxnId="{E475FB18-281F-4A54-8B06-5CF3B399C9BB}">
      <dgm:prSet/>
      <dgm:spPr/>
      <dgm:t>
        <a:bodyPr/>
        <a:lstStyle/>
        <a:p>
          <a:endParaRPr lang="de-DE"/>
        </a:p>
      </dgm:t>
    </dgm:pt>
    <dgm:pt modelId="{EC1AC3B8-216D-4BC8-A844-EB8F7D93B132}" type="sibTrans" cxnId="{E475FB18-281F-4A54-8B06-5CF3B399C9BB}">
      <dgm:prSet/>
      <dgm:spPr/>
      <dgm:t>
        <a:bodyPr/>
        <a:lstStyle/>
        <a:p>
          <a:endParaRPr lang="de-DE"/>
        </a:p>
      </dgm:t>
    </dgm:pt>
    <dgm:pt modelId="{3DD1FDDD-1A54-43F4-ACD7-64C190370843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…</a:t>
          </a:r>
          <a:endParaRPr lang="de-DE" dirty="0">
            <a:solidFill>
              <a:srgbClr val="C00000"/>
            </a:solidFill>
          </a:endParaRPr>
        </a:p>
      </dgm:t>
    </dgm:pt>
    <dgm:pt modelId="{A0477F00-2245-4265-A8B2-D0C01EE4BA2C}" type="parTrans" cxnId="{0B5CC0D8-1FE0-4B8A-BC5C-55972C14AC6F}">
      <dgm:prSet/>
      <dgm:spPr/>
      <dgm:t>
        <a:bodyPr/>
        <a:lstStyle/>
        <a:p>
          <a:endParaRPr lang="de-DE"/>
        </a:p>
      </dgm:t>
    </dgm:pt>
    <dgm:pt modelId="{1A1B29A7-E267-483B-A931-70CB9123462E}" type="sibTrans" cxnId="{0B5CC0D8-1FE0-4B8A-BC5C-55972C14AC6F}">
      <dgm:prSet/>
      <dgm:spPr/>
      <dgm:t>
        <a:bodyPr/>
        <a:lstStyle/>
        <a:p>
          <a:endParaRPr lang="de-DE"/>
        </a:p>
      </dgm:t>
    </dgm:pt>
    <dgm:pt modelId="{EE4E697D-E8B0-4C1C-A04D-EC8C3B8185F3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…</a:t>
          </a:r>
          <a:endParaRPr lang="de-DE" dirty="0">
            <a:solidFill>
              <a:srgbClr val="C00000"/>
            </a:solidFill>
          </a:endParaRPr>
        </a:p>
      </dgm:t>
    </dgm:pt>
    <dgm:pt modelId="{B5BDC93C-3C47-4FB8-8AAC-5E8E62E84278}" type="parTrans" cxnId="{5B029F38-463A-47F4-BCCB-1DD898E9D262}">
      <dgm:prSet/>
      <dgm:spPr/>
      <dgm:t>
        <a:bodyPr/>
        <a:lstStyle/>
        <a:p>
          <a:endParaRPr lang="de-DE"/>
        </a:p>
      </dgm:t>
    </dgm:pt>
    <dgm:pt modelId="{1FF8F04B-8C3C-4CEF-9179-F13B79B669B3}" type="sibTrans" cxnId="{5B029F38-463A-47F4-BCCB-1DD898E9D262}">
      <dgm:prSet/>
      <dgm:spPr/>
      <dgm:t>
        <a:bodyPr/>
        <a:lstStyle/>
        <a:p>
          <a:endParaRPr lang="de-DE"/>
        </a:p>
      </dgm:t>
    </dgm:pt>
    <dgm:pt modelId="{9932D81C-AE72-4F18-BBCF-0D5E88EB6B3E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…</a:t>
          </a:r>
          <a:endParaRPr lang="de-DE" dirty="0">
            <a:solidFill>
              <a:srgbClr val="C00000"/>
            </a:solidFill>
          </a:endParaRPr>
        </a:p>
      </dgm:t>
    </dgm:pt>
    <dgm:pt modelId="{83FE95DB-9897-4698-BA3B-64EFD8C2491E}" type="parTrans" cxnId="{F79D97A6-2818-4072-98A8-65D3A56142FB}">
      <dgm:prSet/>
      <dgm:spPr/>
      <dgm:t>
        <a:bodyPr/>
        <a:lstStyle/>
        <a:p>
          <a:endParaRPr lang="de-DE"/>
        </a:p>
      </dgm:t>
    </dgm:pt>
    <dgm:pt modelId="{76335CC9-E1E9-424B-AD13-E092CF26A6FC}" type="sibTrans" cxnId="{F79D97A6-2818-4072-98A8-65D3A56142FB}">
      <dgm:prSet/>
      <dgm:spPr/>
      <dgm:t>
        <a:bodyPr/>
        <a:lstStyle/>
        <a:p>
          <a:endParaRPr lang="de-DE"/>
        </a:p>
      </dgm:t>
    </dgm:pt>
    <dgm:pt modelId="{1ACD987C-883B-4D03-8CFC-19653AED0B8B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…</a:t>
          </a:r>
          <a:endParaRPr lang="de-DE" dirty="0">
            <a:solidFill>
              <a:srgbClr val="C00000"/>
            </a:solidFill>
          </a:endParaRPr>
        </a:p>
      </dgm:t>
    </dgm:pt>
    <dgm:pt modelId="{FD208019-9BEB-4F11-B64E-250E058C7EAD}" type="parTrans" cxnId="{DE9903BE-5D61-41BF-A1D9-85047F653578}">
      <dgm:prSet/>
      <dgm:spPr/>
      <dgm:t>
        <a:bodyPr/>
        <a:lstStyle/>
        <a:p>
          <a:endParaRPr lang="de-DE"/>
        </a:p>
      </dgm:t>
    </dgm:pt>
    <dgm:pt modelId="{52BE7059-C1E2-4BA0-A985-9A2FE37290E8}" type="sibTrans" cxnId="{DE9903BE-5D61-41BF-A1D9-85047F653578}">
      <dgm:prSet/>
      <dgm:spPr/>
      <dgm:t>
        <a:bodyPr/>
        <a:lstStyle/>
        <a:p>
          <a:endParaRPr lang="de-DE"/>
        </a:p>
      </dgm:t>
    </dgm:pt>
    <dgm:pt modelId="{176DE7D3-D90C-4C78-A9A6-F9DEAE63E652}">
      <dgm:prSet phldrT="[Text]"/>
      <dgm:spPr/>
      <dgm:t>
        <a:bodyPr/>
        <a:lstStyle/>
        <a:p>
          <a:r>
            <a:rPr lang="de-DE" dirty="0" smtClean="0">
              <a:solidFill>
                <a:srgbClr val="C00000"/>
              </a:solidFill>
            </a:rPr>
            <a:t>…</a:t>
          </a:r>
          <a:endParaRPr lang="de-DE" dirty="0">
            <a:solidFill>
              <a:srgbClr val="C00000"/>
            </a:solidFill>
          </a:endParaRPr>
        </a:p>
      </dgm:t>
    </dgm:pt>
    <dgm:pt modelId="{89E2BA69-6DDA-4B2C-8324-DDB01E61BE0D}" type="parTrans" cxnId="{0A1E5680-331B-48EC-A8E2-F9D2F76B2AEC}">
      <dgm:prSet/>
      <dgm:spPr/>
      <dgm:t>
        <a:bodyPr/>
        <a:lstStyle/>
        <a:p>
          <a:endParaRPr lang="de-DE"/>
        </a:p>
      </dgm:t>
    </dgm:pt>
    <dgm:pt modelId="{B3A62E4C-A3E4-4174-9863-A93A116E37B4}" type="sibTrans" cxnId="{0A1E5680-331B-48EC-A8E2-F9D2F76B2AEC}">
      <dgm:prSet/>
      <dgm:spPr/>
      <dgm:t>
        <a:bodyPr/>
        <a:lstStyle/>
        <a:p>
          <a:endParaRPr lang="de-DE"/>
        </a:p>
      </dgm:t>
    </dgm:pt>
    <dgm:pt modelId="{6BA6255E-F029-475B-8D1E-E12A14F9F8DD}">
      <dgm:prSet phldrT="[Text]" custT="1"/>
      <dgm:spPr/>
      <dgm:t>
        <a:bodyPr/>
        <a:lstStyle/>
        <a:p>
          <a:r>
            <a:rPr lang="de-DE" sz="1400" b="1" dirty="0" smtClean="0">
              <a:solidFill>
                <a:srgbClr val="C00000"/>
              </a:solidFill>
            </a:rPr>
            <a:t>APRIL/MAI</a:t>
          </a:r>
          <a:r>
            <a:rPr lang="de-DE" sz="1400" b="1" dirty="0" smtClean="0"/>
            <a:t> </a:t>
          </a:r>
          <a:r>
            <a:rPr lang="de-DE" sz="1400" b="1" dirty="0" smtClean="0">
              <a:solidFill>
                <a:srgbClr val="C00000"/>
              </a:solidFill>
            </a:rPr>
            <a:t>2015</a:t>
          </a:r>
          <a:endParaRPr lang="de-DE" sz="1400" b="1" dirty="0">
            <a:solidFill>
              <a:srgbClr val="C00000"/>
            </a:solidFill>
          </a:endParaRPr>
        </a:p>
      </dgm:t>
    </dgm:pt>
    <dgm:pt modelId="{FBF802D5-6471-41E5-9664-D3BC56C916E2}" type="parTrans" cxnId="{F740D5F7-364C-485A-8251-EEEC940D77EC}">
      <dgm:prSet/>
      <dgm:spPr/>
      <dgm:t>
        <a:bodyPr/>
        <a:lstStyle/>
        <a:p>
          <a:endParaRPr lang="de-DE"/>
        </a:p>
      </dgm:t>
    </dgm:pt>
    <dgm:pt modelId="{E81FCE10-DE7E-4B4B-AC4D-491CCB2A5FD1}" type="sibTrans" cxnId="{F740D5F7-364C-485A-8251-EEEC940D77EC}">
      <dgm:prSet/>
      <dgm:spPr/>
      <dgm:t>
        <a:bodyPr/>
        <a:lstStyle/>
        <a:p>
          <a:endParaRPr lang="de-DE"/>
        </a:p>
      </dgm:t>
    </dgm:pt>
    <dgm:pt modelId="{DD3E77A9-3A42-45B3-AC7D-40B215AAE7F9}" type="pres">
      <dgm:prSet presAssocID="{04C3A3F0-DAB7-4C63-873F-72BA6E286214}" presName="Name0" presStyleCnt="0">
        <dgm:presLayoutVars>
          <dgm:dir/>
          <dgm:resizeHandles val="exact"/>
        </dgm:presLayoutVars>
      </dgm:prSet>
      <dgm:spPr/>
    </dgm:pt>
    <dgm:pt modelId="{5F5C6B01-A011-419B-B620-3BFC4A834804}" type="pres">
      <dgm:prSet presAssocID="{31EBD5E4-D636-4405-93FD-452938E89A8A}" presName="parTxOnly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D4B095-CE6D-45E9-ADCA-E5BCD849C487}" type="pres">
      <dgm:prSet presAssocID="{24BABB55-7002-45BF-9075-42C29817E1C4}" presName="parSpace" presStyleCnt="0"/>
      <dgm:spPr/>
    </dgm:pt>
    <dgm:pt modelId="{21F075EF-5DD4-48C5-A17E-85C972A3DC71}" type="pres">
      <dgm:prSet presAssocID="{F198A9B1-4D89-4107-8940-1CDA0DDC82D1}" presName="parTxOnly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8A1D99-0894-40CB-A5A2-70029C2C9B9B}" type="pres">
      <dgm:prSet presAssocID="{E7EEE09B-9FD7-4998-A283-82C5DE62E443}" presName="parSpace" presStyleCnt="0"/>
      <dgm:spPr/>
    </dgm:pt>
    <dgm:pt modelId="{7C43F3AE-9B2C-403A-866B-EA6819CB5783}" type="pres">
      <dgm:prSet presAssocID="{354D31B6-2474-4CE1-92EC-EC11030964B7}" presName="parTxOnly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2E6261-8D97-4605-AA51-F8ACB69442B5}" type="pres">
      <dgm:prSet presAssocID="{3F308E7D-1A00-44C7-8D6E-5FE120B6B33B}" presName="parSpace" presStyleCnt="0"/>
      <dgm:spPr/>
    </dgm:pt>
    <dgm:pt modelId="{5902FD16-953A-47CF-A606-34E2E4DDC16C}" type="pres">
      <dgm:prSet presAssocID="{2932E82C-CE5A-4A52-8DC1-F3F6D6D458BD}" presName="parTxOnly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A2EF72-0FFC-48AE-ADA9-9D0A4579116B}" type="pres">
      <dgm:prSet presAssocID="{EC1AC3B8-216D-4BC8-A844-EB8F7D93B132}" presName="parSpace" presStyleCnt="0"/>
      <dgm:spPr/>
    </dgm:pt>
    <dgm:pt modelId="{9895860C-AABC-4DFA-9AB9-98FFA182FCD2}" type="pres">
      <dgm:prSet presAssocID="{3DD1FDDD-1A54-43F4-ACD7-64C190370843}" presName="parTxOnly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B55791-6432-4135-A996-4ED97C14F085}" type="pres">
      <dgm:prSet presAssocID="{1A1B29A7-E267-483B-A931-70CB9123462E}" presName="parSpace" presStyleCnt="0"/>
      <dgm:spPr/>
    </dgm:pt>
    <dgm:pt modelId="{AB37429E-7BB6-4E3E-B461-FDE6C7EF1DAB}" type="pres">
      <dgm:prSet presAssocID="{EE4E697D-E8B0-4C1C-A04D-EC8C3B8185F3}" presName="parTxOnly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C3ECD1-F924-41B0-82D4-805D159E40A3}" type="pres">
      <dgm:prSet presAssocID="{1FF8F04B-8C3C-4CEF-9179-F13B79B669B3}" presName="parSpace" presStyleCnt="0"/>
      <dgm:spPr/>
    </dgm:pt>
    <dgm:pt modelId="{3E164067-402F-4531-8E16-71151F541CAF}" type="pres">
      <dgm:prSet presAssocID="{9932D81C-AE72-4F18-BBCF-0D5E88EB6B3E}" presName="parTxOnly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E8B4B5-B8BC-4A5C-A7BD-38633280F67D}" type="pres">
      <dgm:prSet presAssocID="{76335CC9-E1E9-424B-AD13-E092CF26A6FC}" presName="parSpace" presStyleCnt="0"/>
      <dgm:spPr/>
    </dgm:pt>
    <dgm:pt modelId="{21321F08-D385-4351-A68D-8C82179A78F1}" type="pres">
      <dgm:prSet presAssocID="{1ACD987C-883B-4D03-8CFC-19653AED0B8B}" presName="parTxOnly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08D7C5-1B94-4E79-B1B7-C8A228EC4132}" type="pres">
      <dgm:prSet presAssocID="{52BE7059-C1E2-4BA0-A985-9A2FE37290E8}" presName="parSpace" presStyleCnt="0"/>
      <dgm:spPr/>
    </dgm:pt>
    <dgm:pt modelId="{E488A7A6-0906-42E1-8409-3C770001DB3D}" type="pres">
      <dgm:prSet presAssocID="{176DE7D3-D90C-4C78-A9A6-F9DEAE63E652}" presName="parTxOnly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3AFF0B-ACAD-401C-82F4-1D7DF220B326}" type="pres">
      <dgm:prSet presAssocID="{B3A62E4C-A3E4-4174-9863-A93A116E37B4}" presName="parSpace" presStyleCnt="0"/>
      <dgm:spPr/>
    </dgm:pt>
    <dgm:pt modelId="{2FACBE6E-7BF0-4153-848D-C49CFD0E49F8}" type="pres">
      <dgm:prSet presAssocID="{6BA6255E-F029-475B-8D1E-E12A14F9F8DD}" presName="parTxOnly" presStyleLbl="node1" presStyleIdx="9" presStyleCnt="10" custScaleX="150178" custScaleY="139733" custLinFactNeighborX="22008" custLinFactNeighborY="67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46BBDE9-8DF2-482E-AEC3-075F0F8D71CE}" type="presOf" srcId="{354D31B6-2474-4CE1-92EC-EC11030964B7}" destId="{7C43F3AE-9B2C-403A-866B-EA6819CB5783}" srcOrd="0" destOrd="0" presId="urn:microsoft.com/office/officeart/2005/8/layout/hChevron3"/>
    <dgm:cxn modelId="{5E4DF420-3283-4BCF-94EE-DD5391986F46}" type="presOf" srcId="{F198A9B1-4D89-4107-8940-1CDA0DDC82D1}" destId="{21F075EF-5DD4-48C5-A17E-85C972A3DC71}" srcOrd="0" destOrd="0" presId="urn:microsoft.com/office/officeart/2005/8/layout/hChevron3"/>
    <dgm:cxn modelId="{5B029F38-463A-47F4-BCCB-1DD898E9D262}" srcId="{04C3A3F0-DAB7-4C63-873F-72BA6E286214}" destId="{EE4E697D-E8B0-4C1C-A04D-EC8C3B8185F3}" srcOrd="5" destOrd="0" parTransId="{B5BDC93C-3C47-4FB8-8AAC-5E8E62E84278}" sibTransId="{1FF8F04B-8C3C-4CEF-9179-F13B79B669B3}"/>
    <dgm:cxn modelId="{19DAB0F7-58E2-4927-BD6B-2A09B1AB1E7D}" type="presOf" srcId="{31EBD5E4-D636-4405-93FD-452938E89A8A}" destId="{5F5C6B01-A011-419B-B620-3BFC4A834804}" srcOrd="0" destOrd="0" presId="urn:microsoft.com/office/officeart/2005/8/layout/hChevron3"/>
    <dgm:cxn modelId="{DE9903BE-5D61-41BF-A1D9-85047F653578}" srcId="{04C3A3F0-DAB7-4C63-873F-72BA6E286214}" destId="{1ACD987C-883B-4D03-8CFC-19653AED0B8B}" srcOrd="7" destOrd="0" parTransId="{FD208019-9BEB-4F11-B64E-250E058C7EAD}" sibTransId="{52BE7059-C1E2-4BA0-A985-9A2FE37290E8}"/>
    <dgm:cxn modelId="{1257BB8D-4C05-4CDA-9156-BFB053632C1B}" type="presOf" srcId="{2932E82C-CE5A-4A52-8DC1-F3F6D6D458BD}" destId="{5902FD16-953A-47CF-A606-34E2E4DDC16C}" srcOrd="0" destOrd="0" presId="urn:microsoft.com/office/officeart/2005/8/layout/hChevron3"/>
    <dgm:cxn modelId="{E475FB18-281F-4A54-8B06-5CF3B399C9BB}" srcId="{04C3A3F0-DAB7-4C63-873F-72BA6E286214}" destId="{2932E82C-CE5A-4A52-8DC1-F3F6D6D458BD}" srcOrd="3" destOrd="0" parTransId="{DC8974B5-72E3-4147-9E26-E1CC018C62D1}" sibTransId="{EC1AC3B8-216D-4BC8-A844-EB8F7D93B132}"/>
    <dgm:cxn modelId="{FC6E4AED-6532-45AF-9D01-1D1815E69FB7}" srcId="{04C3A3F0-DAB7-4C63-873F-72BA6E286214}" destId="{31EBD5E4-D636-4405-93FD-452938E89A8A}" srcOrd="0" destOrd="0" parTransId="{B26BB384-BADA-4AB1-9E03-4B465C2F79E6}" sibTransId="{24BABB55-7002-45BF-9075-42C29817E1C4}"/>
    <dgm:cxn modelId="{9E23B4AA-580A-4C2B-89D8-067477EF7CD5}" type="presOf" srcId="{9932D81C-AE72-4F18-BBCF-0D5E88EB6B3E}" destId="{3E164067-402F-4531-8E16-71151F541CAF}" srcOrd="0" destOrd="0" presId="urn:microsoft.com/office/officeart/2005/8/layout/hChevron3"/>
    <dgm:cxn modelId="{F79D97A6-2818-4072-98A8-65D3A56142FB}" srcId="{04C3A3F0-DAB7-4C63-873F-72BA6E286214}" destId="{9932D81C-AE72-4F18-BBCF-0D5E88EB6B3E}" srcOrd="6" destOrd="0" parTransId="{83FE95DB-9897-4698-BA3B-64EFD8C2491E}" sibTransId="{76335CC9-E1E9-424B-AD13-E092CF26A6FC}"/>
    <dgm:cxn modelId="{83951C0F-86F5-4D49-9C97-53E1E0F8239C}" type="presOf" srcId="{04C3A3F0-DAB7-4C63-873F-72BA6E286214}" destId="{DD3E77A9-3A42-45B3-AC7D-40B215AAE7F9}" srcOrd="0" destOrd="0" presId="urn:microsoft.com/office/officeart/2005/8/layout/hChevron3"/>
    <dgm:cxn modelId="{882EA765-878F-4A63-B9EE-9EBC059B3747}" type="presOf" srcId="{EE4E697D-E8B0-4C1C-A04D-EC8C3B8185F3}" destId="{AB37429E-7BB6-4E3E-B461-FDE6C7EF1DAB}" srcOrd="0" destOrd="0" presId="urn:microsoft.com/office/officeart/2005/8/layout/hChevron3"/>
    <dgm:cxn modelId="{0B5CC0D8-1FE0-4B8A-BC5C-55972C14AC6F}" srcId="{04C3A3F0-DAB7-4C63-873F-72BA6E286214}" destId="{3DD1FDDD-1A54-43F4-ACD7-64C190370843}" srcOrd="4" destOrd="0" parTransId="{A0477F00-2245-4265-A8B2-D0C01EE4BA2C}" sibTransId="{1A1B29A7-E267-483B-A931-70CB9123462E}"/>
    <dgm:cxn modelId="{F51C5746-2226-4549-AE6E-0591541F0EA9}" type="presOf" srcId="{6BA6255E-F029-475B-8D1E-E12A14F9F8DD}" destId="{2FACBE6E-7BF0-4153-848D-C49CFD0E49F8}" srcOrd="0" destOrd="0" presId="urn:microsoft.com/office/officeart/2005/8/layout/hChevron3"/>
    <dgm:cxn modelId="{D7C812A6-EC9A-4725-BF15-519AEDADF3FD}" type="presOf" srcId="{176DE7D3-D90C-4C78-A9A6-F9DEAE63E652}" destId="{E488A7A6-0906-42E1-8409-3C770001DB3D}" srcOrd="0" destOrd="0" presId="urn:microsoft.com/office/officeart/2005/8/layout/hChevron3"/>
    <dgm:cxn modelId="{CB0BF21D-953C-4118-926C-F9B5DAFEA400}" type="presOf" srcId="{1ACD987C-883B-4D03-8CFC-19653AED0B8B}" destId="{21321F08-D385-4351-A68D-8C82179A78F1}" srcOrd="0" destOrd="0" presId="urn:microsoft.com/office/officeart/2005/8/layout/hChevron3"/>
    <dgm:cxn modelId="{F740D5F7-364C-485A-8251-EEEC940D77EC}" srcId="{04C3A3F0-DAB7-4C63-873F-72BA6E286214}" destId="{6BA6255E-F029-475B-8D1E-E12A14F9F8DD}" srcOrd="9" destOrd="0" parTransId="{FBF802D5-6471-41E5-9664-D3BC56C916E2}" sibTransId="{E81FCE10-DE7E-4B4B-AC4D-491CCB2A5FD1}"/>
    <dgm:cxn modelId="{0A1E5680-331B-48EC-A8E2-F9D2F76B2AEC}" srcId="{04C3A3F0-DAB7-4C63-873F-72BA6E286214}" destId="{176DE7D3-D90C-4C78-A9A6-F9DEAE63E652}" srcOrd="8" destOrd="0" parTransId="{89E2BA69-6DDA-4B2C-8324-DDB01E61BE0D}" sibTransId="{B3A62E4C-A3E4-4174-9863-A93A116E37B4}"/>
    <dgm:cxn modelId="{2D9D7505-04CA-4AC0-9824-9301CD37DC4D}" srcId="{04C3A3F0-DAB7-4C63-873F-72BA6E286214}" destId="{354D31B6-2474-4CE1-92EC-EC11030964B7}" srcOrd="2" destOrd="0" parTransId="{8D2E4FCC-9F89-4F48-AF87-77C60748E1FF}" sibTransId="{3F308E7D-1A00-44C7-8D6E-5FE120B6B33B}"/>
    <dgm:cxn modelId="{5159CBB3-B7A7-4280-80B9-AB77E712E95C}" type="presOf" srcId="{3DD1FDDD-1A54-43F4-ACD7-64C190370843}" destId="{9895860C-AABC-4DFA-9AB9-98FFA182FCD2}" srcOrd="0" destOrd="0" presId="urn:microsoft.com/office/officeart/2005/8/layout/hChevron3"/>
    <dgm:cxn modelId="{7A092B7A-0841-4257-856D-87B8618F8806}" srcId="{04C3A3F0-DAB7-4C63-873F-72BA6E286214}" destId="{F198A9B1-4D89-4107-8940-1CDA0DDC82D1}" srcOrd="1" destOrd="0" parTransId="{CC7FB496-E7C3-48FC-B8E1-728DF77B4511}" sibTransId="{E7EEE09B-9FD7-4998-A283-82C5DE62E443}"/>
    <dgm:cxn modelId="{CFDFAB73-3BB3-4704-88A5-182712C24EE4}" type="presParOf" srcId="{DD3E77A9-3A42-45B3-AC7D-40B215AAE7F9}" destId="{5F5C6B01-A011-419B-B620-3BFC4A834804}" srcOrd="0" destOrd="0" presId="urn:microsoft.com/office/officeart/2005/8/layout/hChevron3"/>
    <dgm:cxn modelId="{073AD8E7-1AD1-4275-8983-1A502F722933}" type="presParOf" srcId="{DD3E77A9-3A42-45B3-AC7D-40B215AAE7F9}" destId="{04D4B095-CE6D-45E9-ADCA-E5BCD849C487}" srcOrd="1" destOrd="0" presId="urn:microsoft.com/office/officeart/2005/8/layout/hChevron3"/>
    <dgm:cxn modelId="{03004217-E83C-485F-A345-26D5C87AF222}" type="presParOf" srcId="{DD3E77A9-3A42-45B3-AC7D-40B215AAE7F9}" destId="{21F075EF-5DD4-48C5-A17E-85C972A3DC71}" srcOrd="2" destOrd="0" presId="urn:microsoft.com/office/officeart/2005/8/layout/hChevron3"/>
    <dgm:cxn modelId="{709B2593-9803-4A18-8C4F-5D6DF5D1623F}" type="presParOf" srcId="{DD3E77A9-3A42-45B3-AC7D-40B215AAE7F9}" destId="{E98A1D99-0894-40CB-A5A2-70029C2C9B9B}" srcOrd="3" destOrd="0" presId="urn:microsoft.com/office/officeart/2005/8/layout/hChevron3"/>
    <dgm:cxn modelId="{EC20CEAC-C40A-4143-921E-54B1F4C2FBF5}" type="presParOf" srcId="{DD3E77A9-3A42-45B3-AC7D-40B215AAE7F9}" destId="{7C43F3AE-9B2C-403A-866B-EA6819CB5783}" srcOrd="4" destOrd="0" presId="urn:microsoft.com/office/officeart/2005/8/layout/hChevron3"/>
    <dgm:cxn modelId="{AC1C88B1-F79F-4C8D-A741-A169536F8D11}" type="presParOf" srcId="{DD3E77A9-3A42-45B3-AC7D-40B215AAE7F9}" destId="{782E6261-8D97-4605-AA51-F8ACB69442B5}" srcOrd="5" destOrd="0" presId="urn:microsoft.com/office/officeart/2005/8/layout/hChevron3"/>
    <dgm:cxn modelId="{7FC60B04-75B9-4007-9E71-E108999169DA}" type="presParOf" srcId="{DD3E77A9-3A42-45B3-AC7D-40B215AAE7F9}" destId="{5902FD16-953A-47CF-A606-34E2E4DDC16C}" srcOrd="6" destOrd="0" presId="urn:microsoft.com/office/officeart/2005/8/layout/hChevron3"/>
    <dgm:cxn modelId="{1408E77A-8210-4388-AF3F-C78B0A24DD95}" type="presParOf" srcId="{DD3E77A9-3A42-45B3-AC7D-40B215AAE7F9}" destId="{B5A2EF72-0FFC-48AE-ADA9-9D0A4579116B}" srcOrd="7" destOrd="0" presId="urn:microsoft.com/office/officeart/2005/8/layout/hChevron3"/>
    <dgm:cxn modelId="{BBE29925-C767-4DB4-9BC4-D2C619B0F0EE}" type="presParOf" srcId="{DD3E77A9-3A42-45B3-AC7D-40B215AAE7F9}" destId="{9895860C-AABC-4DFA-9AB9-98FFA182FCD2}" srcOrd="8" destOrd="0" presId="urn:microsoft.com/office/officeart/2005/8/layout/hChevron3"/>
    <dgm:cxn modelId="{0B6BEB8F-1979-4561-89B5-1A6468A82579}" type="presParOf" srcId="{DD3E77A9-3A42-45B3-AC7D-40B215AAE7F9}" destId="{A9B55791-6432-4135-A996-4ED97C14F085}" srcOrd="9" destOrd="0" presId="urn:microsoft.com/office/officeart/2005/8/layout/hChevron3"/>
    <dgm:cxn modelId="{2C8E2F2F-8956-456C-B049-3953F72CCB90}" type="presParOf" srcId="{DD3E77A9-3A42-45B3-AC7D-40B215AAE7F9}" destId="{AB37429E-7BB6-4E3E-B461-FDE6C7EF1DAB}" srcOrd="10" destOrd="0" presId="urn:microsoft.com/office/officeart/2005/8/layout/hChevron3"/>
    <dgm:cxn modelId="{EFD4F18B-8487-495B-AF3B-829015EEC518}" type="presParOf" srcId="{DD3E77A9-3A42-45B3-AC7D-40B215AAE7F9}" destId="{17C3ECD1-F924-41B0-82D4-805D159E40A3}" srcOrd="11" destOrd="0" presId="urn:microsoft.com/office/officeart/2005/8/layout/hChevron3"/>
    <dgm:cxn modelId="{55B9839E-8060-47CE-A391-47A014F51939}" type="presParOf" srcId="{DD3E77A9-3A42-45B3-AC7D-40B215AAE7F9}" destId="{3E164067-402F-4531-8E16-71151F541CAF}" srcOrd="12" destOrd="0" presId="urn:microsoft.com/office/officeart/2005/8/layout/hChevron3"/>
    <dgm:cxn modelId="{F6EE8F44-879C-4D63-8839-1CE3F3EF5816}" type="presParOf" srcId="{DD3E77A9-3A42-45B3-AC7D-40B215AAE7F9}" destId="{06E8B4B5-B8BC-4A5C-A7BD-38633280F67D}" srcOrd="13" destOrd="0" presId="urn:microsoft.com/office/officeart/2005/8/layout/hChevron3"/>
    <dgm:cxn modelId="{B97A79BC-1E75-4472-A051-D0B59113CD14}" type="presParOf" srcId="{DD3E77A9-3A42-45B3-AC7D-40B215AAE7F9}" destId="{21321F08-D385-4351-A68D-8C82179A78F1}" srcOrd="14" destOrd="0" presId="urn:microsoft.com/office/officeart/2005/8/layout/hChevron3"/>
    <dgm:cxn modelId="{EB4B4475-E204-446D-BE54-5CCD607312E0}" type="presParOf" srcId="{DD3E77A9-3A42-45B3-AC7D-40B215AAE7F9}" destId="{5B08D7C5-1B94-4E79-B1B7-C8A228EC4132}" srcOrd="15" destOrd="0" presId="urn:microsoft.com/office/officeart/2005/8/layout/hChevron3"/>
    <dgm:cxn modelId="{8394E97D-5EBA-428D-A45B-DD63C40C4447}" type="presParOf" srcId="{DD3E77A9-3A42-45B3-AC7D-40B215AAE7F9}" destId="{E488A7A6-0906-42E1-8409-3C770001DB3D}" srcOrd="16" destOrd="0" presId="urn:microsoft.com/office/officeart/2005/8/layout/hChevron3"/>
    <dgm:cxn modelId="{70D4495F-09E9-4A94-B8AD-46DAFCF6AD73}" type="presParOf" srcId="{DD3E77A9-3A42-45B3-AC7D-40B215AAE7F9}" destId="{6B3AFF0B-ACAD-401C-82F4-1D7DF220B326}" srcOrd="17" destOrd="0" presId="urn:microsoft.com/office/officeart/2005/8/layout/hChevron3"/>
    <dgm:cxn modelId="{A4F4536E-B5EE-441A-90ED-4B41019EE6AC}" type="presParOf" srcId="{DD3E77A9-3A42-45B3-AC7D-40B215AAE7F9}" destId="{2FACBE6E-7BF0-4153-848D-C49CFD0E49F8}" srcOrd="1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21580-F532-499B-96DE-C513401FF07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B6B0FB5-EBD5-4ADF-BDC9-297F7427CFCF}">
      <dgm:prSet phldrT="[Text]" custT="1"/>
      <dgm:spPr/>
      <dgm:t>
        <a:bodyPr/>
        <a:lstStyle/>
        <a:p>
          <a:r>
            <a:rPr lang="de-DE" sz="1100" b="1" dirty="0" smtClean="0"/>
            <a:t>Projektgruppenarbeit</a:t>
          </a:r>
          <a:endParaRPr lang="de-DE" sz="1100" b="1" dirty="0"/>
        </a:p>
      </dgm:t>
    </dgm:pt>
    <dgm:pt modelId="{1A1AC48D-D48A-410D-8D9C-F23B7F174DC1}" type="parTrans" cxnId="{84FC37F3-59CF-495F-9EB1-3B1E0F69CEDF}">
      <dgm:prSet/>
      <dgm:spPr/>
      <dgm:t>
        <a:bodyPr/>
        <a:lstStyle/>
        <a:p>
          <a:endParaRPr lang="de-DE"/>
        </a:p>
      </dgm:t>
    </dgm:pt>
    <dgm:pt modelId="{D45A6687-6D29-4B82-827F-D94B6AE8B7CE}" type="sibTrans" cxnId="{84FC37F3-59CF-495F-9EB1-3B1E0F69CEDF}">
      <dgm:prSet/>
      <dgm:spPr/>
      <dgm:t>
        <a:bodyPr/>
        <a:lstStyle/>
        <a:p>
          <a:endParaRPr lang="de-DE"/>
        </a:p>
      </dgm:t>
    </dgm:pt>
    <dgm:pt modelId="{47F9EDFD-1960-44F5-B292-B73028E86B79}">
      <dgm:prSet phldrT="[Tex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de-DE" b="1" dirty="0">
            <a:solidFill>
              <a:schemeClr val="bg1"/>
            </a:solidFill>
          </a:endParaRPr>
        </a:p>
      </dgm:t>
    </dgm:pt>
    <dgm:pt modelId="{89088D42-6E41-4178-80A5-8594A0D65698}" type="parTrans" cxnId="{52E7F1DC-EC06-438D-970A-A89C001C2812}">
      <dgm:prSet/>
      <dgm:spPr/>
      <dgm:t>
        <a:bodyPr/>
        <a:lstStyle/>
        <a:p>
          <a:endParaRPr lang="de-DE"/>
        </a:p>
      </dgm:t>
    </dgm:pt>
    <dgm:pt modelId="{CBC172BA-94FE-41A0-9006-65B351B5AE96}" type="sibTrans" cxnId="{52E7F1DC-EC06-438D-970A-A89C001C2812}">
      <dgm:prSet/>
      <dgm:spPr/>
      <dgm:t>
        <a:bodyPr/>
        <a:lstStyle/>
        <a:p>
          <a:endParaRPr lang="de-DE"/>
        </a:p>
      </dgm:t>
    </dgm:pt>
    <dgm:pt modelId="{AC0C7677-7FBB-44D5-8E01-FAD98A6EF484}" type="pres">
      <dgm:prSet presAssocID="{6C421580-F532-499B-96DE-C513401FF0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42C5DAD-9D06-4746-9280-548A4DB726A1}" type="pres">
      <dgm:prSet presAssocID="{8B6B0FB5-EBD5-4ADF-BDC9-297F7427CFCF}" presName="horFlow" presStyleCnt="0"/>
      <dgm:spPr/>
    </dgm:pt>
    <dgm:pt modelId="{AF404972-F695-47F2-A1AC-3EBA9A18C01A}" type="pres">
      <dgm:prSet presAssocID="{8B6B0FB5-EBD5-4ADF-BDC9-297F7427CFCF}" presName="bigChev" presStyleLbl="node1" presStyleIdx="0" presStyleCnt="1" custScaleX="248901" custLinFactX="-372882" custLinFactNeighborX="-400000" custLinFactNeighborY="-24"/>
      <dgm:spPr/>
      <dgm:t>
        <a:bodyPr/>
        <a:lstStyle/>
        <a:p>
          <a:endParaRPr lang="de-DE"/>
        </a:p>
      </dgm:t>
    </dgm:pt>
    <dgm:pt modelId="{2C3A9E2A-8A25-4554-BF53-E9B11ED17BC8}" type="pres">
      <dgm:prSet presAssocID="{89088D42-6E41-4178-80A5-8594A0D65698}" presName="parTrans" presStyleCnt="0"/>
      <dgm:spPr/>
    </dgm:pt>
    <dgm:pt modelId="{8E1B4F13-E9A8-4C19-A63D-2F400C8AE931}" type="pres">
      <dgm:prSet presAssocID="{47F9EDFD-1960-44F5-B292-B73028E86B79}" presName="node" presStyleLbl="alignAccFollowNode1" presStyleIdx="0" presStyleCnt="1" custScaleX="10185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4FC37F3-59CF-495F-9EB1-3B1E0F69CEDF}" srcId="{6C421580-F532-499B-96DE-C513401FF071}" destId="{8B6B0FB5-EBD5-4ADF-BDC9-297F7427CFCF}" srcOrd="0" destOrd="0" parTransId="{1A1AC48D-D48A-410D-8D9C-F23B7F174DC1}" sibTransId="{D45A6687-6D29-4B82-827F-D94B6AE8B7CE}"/>
    <dgm:cxn modelId="{39820F6C-75FC-40D9-9EDC-CA1131AF2C10}" type="presOf" srcId="{47F9EDFD-1960-44F5-B292-B73028E86B79}" destId="{8E1B4F13-E9A8-4C19-A63D-2F400C8AE931}" srcOrd="0" destOrd="0" presId="urn:microsoft.com/office/officeart/2005/8/layout/lProcess3"/>
    <dgm:cxn modelId="{079B7E24-33FC-4E77-9EEF-C53D57344004}" type="presOf" srcId="{8B6B0FB5-EBD5-4ADF-BDC9-297F7427CFCF}" destId="{AF404972-F695-47F2-A1AC-3EBA9A18C01A}" srcOrd="0" destOrd="0" presId="urn:microsoft.com/office/officeart/2005/8/layout/lProcess3"/>
    <dgm:cxn modelId="{131DB969-4590-4E9D-A2C3-46E04482DC3F}" type="presOf" srcId="{6C421580-F532-499B-96DE-C513401FF071}" destId="{AC0C7677-7FBB-44D5-8E01-FAD98A6EF484}" srcOrd="0" destOrd="0" presId="urn:microsoft.com/office/officeart/2005/8/layout/lProcess3"/>
    <dgm:cxn modelId="{52E7F1DC-EC06-438D-970A-A89C001C2812}" srcId="{8B6B0FB5-EBD5-4ADF-BDC9-297F7427CFCF}" destId="{47F9EDFD-1960-44F5-B292-B73028E86B79}" srcOrd="0" destOrd="0" parTransId="{89088D42-6E41-4178-80A5-8594A0D65698}" sibTransId="{CBC172BA-94FE-41A0-9006-65B351B5AE96}"/>
    <dgm:cxn modelId="{5BD4605B-33CB-4D7E-A390-53A00CDC6F36}" type="presParOf" srcId="{AC0C7677-7FBB-44D5-8E01-FAD98A6EF484}" destId="{042C5DAD-9D06-4746-9280-548A4DB726A1}" srcOrd="0" destOrd="0" presId="urn:microsoft.com/office/officeart/2005/8/layout/lProcess3"/>
    <dgm:cxn modelId="{0F0BC7DA-264F-49A5-A64E-B5D12889A286}" type="presParOf" srcId="{042C5DAD-9D06-4746-9280-548A4DB726A1}" destId="{AF404972-F695-47F2-A1AC-3EBA9A18C01A}" srcOrd="0" destOrd="0" presId="urn:microsoft.com/office/officeart/2005/8/layout/lProcess3"/>
    <dgm:cxn modelId="{C52670F7-B020-44FB-8971-4433F2814DDE}" type="presParOf" srcId="{042C5DAD-9D06-4746-9280-548A4DB726A1}" destId="{2C3A9E2A-8A25-4554-BF53-E9B11ED17BC8}" srcOrd="1" destOrd="0" presId="urn:microsoft.com/office/officeart/2005/8/layout/lProcess3"/>
    <dgm:cxn modelId="{BB60CDF3-67F2-46D1-A183-99AC7438D1C9}" type="presParOf" srcId="{042C5DAD-9D06-4746-9280-548A4DB726A1}" destId="{8E1B4F13-E9A8-4C19-A63D-2F400C8AE93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0CB08-803C-41C4-B23E-D40A6332FD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AFFA98B-6CA8-4903-8CB6-38340F1A44EC}">
      <dgm:prSet phldrT="[Text]" custT="1"/>
      <dgm:spPr/>
      <dgm:t>
        <a:bodyPr/>
        <a:lstStyle/>
        <a:p>
          <a:r>
            <a:rPr lang="de-DE" sz="1100" b="1" dirty="0" smtClean="0">
              <a:solidFill>
                <a:schemeClr val="tx1"/>
              </a:solidFill>
            </a:rPr>
            <a:t>Auftaktkonferenz</a:t>
          </a:r>
          <a:endParaRPr lang="de-DE" sz="1100" b="1" dirty="0">
            <a:solidFill>
              <a:schemeClr val="tx1"/>
            </a:solidFill>
          </a:endParaRPr>
        </a:p>
      </dgm:t>
    </dgm:pt>
    <dgm:pt modelId="{010DCA4E-3CB0-4DCE-937B-7D2E79B6ECAC}" type="parTrans" cxnId="{394764E6-7D0A-4EB1-BDB4-EDD61B1279E0}">
      <dgm:prSet/>
      <dgm:spPr/>
      <dgm:t>
        <a:bodyPr/>
        <a:lstStyle/>
        <a:p>
          <a:endParaRPr lang="de-DE" sz="1100"/>
        </a:p>
      </dgm:t>
    </dgm:pt>
    <dgm:pt modelId="{DDBC953E-59E2-4D8C-9E47-19F28039AEEE}" type="sibTrans" cxnId="{394764E6-7D0A-4EB1-BDB4-EDD61B1279E0}">
      <dgm:prSet custT="1"/>
      <dgm:spPr/>
      <dgm:t>
        <a:bodyPr/>
        <a:lstStyle/>
        <a:p>
          <a:endParaRPr lang="de-DE" sz="1100"/>
        </a:p>
      </dgm:t>
    </dgm:pt>
    <dgm:pt modelId="{16E8AF54-4D69-4FAF-B5E4-73565FD9B805}">
      <dgm:prSet phldrT="[Text]" custT="1"/>
      <dgm:spPr>
        <a:noFill/>
        <a:ln>
          <a:solidFill>
            <a:schemeClr val="bg2">
              <a:lumMod val="75000"/>
            </a:schemeClr>
          </a:solidFill>
          <a:prstDash val="dash"/>
        </a:ln>
      </dgm:spPr>
      <dgm:t>
        <a:bodyPr/>
        <a:lstStyle/>
        <a:p>
          <a:r>
            <a:rPr lang="de-DE" sz="1100" b="1" dirty="0" smtClean="0">
              <a:solidFill>
                <a:schemeClr val="bg2">
                  <a:lumMod val="50000"/>
                </a:schemeClr>
              </a:solidFill>
            </a:rPr>
            <a:t>vorläufige Arbeitsstrukturen</a:t>
          </a:r>
          <a:endParaRPr lang="de-DE" sz="1100" b="1" dirty="0">
            <a:solidFill>
              <a:schemeClr val="bg2">
                <a:lumMod val="50000"/>
              </a:schemeClr>
            </a:solidFill>
          </a:endParaRPr>
        </a:p>
      </dgm:t>
    </dgm:pt>
    <dgm:pt modelId="{381DA9BC-5286-49B4-95E3-9626621F06AF}" type="parTrans" cxnId="{A99F7649-24E1-400F-8E19-6B9E66610C13}">
      <dgm:prSet/>
      <dgm:spPr/>
      <dgm:t>
        <a:bodyPr/>
        <a:lstStyle/>
        <a:p>
          <a:endParaRPr lang="de-DE" sz="1100"/>
        </a:p>
      </dgm:t>
    </dgm:pt>
    <dgm:pt modelId="{AF784692-F82F-4DE1-88CD-53CE2B307AD2}" type="sibTrans" cxnId="{A99F7649-24E1-400F-8E19-6B9E66610C13}">
      <dgm:prSet custT="1"/>
      <dgm:spPr/>
      <dgm:t>
        <a:bodyPr/>
        <a:lstStyle/>
        <a:p>
          <a:endParaRPr lang="de-DE" sz="1100"/>
        </a:p>
      </dgm:t>
    </dgm:pt>
    <dgm:pt modelId="{16D75B28-B738-41BF-9BA6-F881B7A9DA27}">
      <dgm:prSet phldrT="[Text]" custT="1"/>
      <dgm:spPr/>
      <dgm:t>
        <a:bodyPr/>
        <a:lstStyle/>
        <a:p>
          <a:r>
            <a:rPr lang="de-DE" sz="1100" b="1" dirty="0" smtClean="0"/>
            <a:t>Einrichtung der Gremien</a:t>
          </a:r>
          <a:endParaRPr lang="de-DE" sz="1100" b="1" dirty="0"/>
        </a:p>
      </dgm:t>
    </dgm:pt>
    <dgm:pt modelId="{6A14832E-67F8-4F98-B5D3-495C9DB28444}" type="parTrans" cxnId="{9D2AF286-5866-4FD8-9F48-A145115B8D99}">
      <dgm:prSet/>
      <dgm:spPr/>
      <dgm:t>
        <a:bodyPr/>
        <a:lstStyle/>
        <a:p>
          <a:endParaRPr lang="de-DE" sz="1100"/>
        </a:p>
      </dgm:t>
    </dgm:pt>
    <dgm:pt modelId="{4E575C5B-9002-4F74-A73D-F3C6B4C3CFDF}" type="sibTrans" cxnId="{9D2AF286-5866-4FD8-9F48-A145115B8D99}">
      <dgm:prSet/>
      <dgm:spPr/>
      <dgm:t>
        <a:bodyPr/>
        <a:lstStyle/>
        <a:p>
          <a:endParaRPr lang="de-DE" sz="1100"/>
        </a:p>
      </dgm:t>
    </dgm:pt>
    <dgm:pt modelId="{248D3E89-BF96-467E-BCA5-AD062B9BCB25}" type="pres">
      <dgm:prSet presAssocID="{4A70CB08-803C-41C4-B23E-D40A6332FD44}" presName="Name0" presStyleCnt="0">
        <dgm:presLayoutVars>
          <dgm:dir/>
          <dgm:resizeHandles val="exact"/>
        </dgm:presLayoutVars>
      </dgm:prSet>
      <dgm:spPr/>
    </dgm:pt>
    <dgm:pt modelId="{600213BD-9409-41D1-96DB-4A85C6A008D3}" type="pres">
      <dgm:prSet presAssocID="{9AFFA98B-6CA8-4903-8CB6-38340F1A44EC}" presName="node" presStyleLbl="node1" presStyleIdx="0" presStyleCnt="3" custScaleX="570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6B1B03-48D5-44E4-B60F-633792019874}" type="pres">
      <dgm:prSet presAssocID="{DDBC953E-59E2-4D8C-9E47-19F28039AEEE}" presName="sibTrans" presStyleLbl="sibTrans2D1" presStyleIdx="0" presStyleCnt="2"/>
      <dgm:spPr/>
      <dgm:t>
        <a:bodyPr/>
        <a:lstStyle/>
        <a:p>
          <a:endParaRPr lang="de-DE"/>
        </a:p>
      </dgm:t>
    </dgm:pt>
    <dgm:pt modelId="{5056D415-4616-4422-9B8D-A07EA358D927}" type="pres">
      <dgm:prSet presAssocID="{DDBC953E-59E2-4D8C-9E47-19F28039AEEE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9565B227-B03B-42B3-AEFF-E85E92E28AFB}" type="pres">
      <dgm:prSet presAssocID="{16E8AF54-4D69-4FAF-B5E4-73565FD9B8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F6ADBA-6380-484C-824B-4F55A09F8595}" type="pres">
      <dgm:prSet presAssocID="{AF784692-F82F-4DE1-88CD-53CE2B307AD2}" presName="sibTrans" presStyleLbl="sibTrans2D1" presStyleIdx="1" presStyleCnt="2"/>
      <dgm:spPr/>
      <dgm:t>
        <a:bodyPr/>
        <a:lstStyle/>
        <a:p>
          <a:endParaRPr lang="de-DE"/>
        </a:p>
      </dgm:t>
    </dgm:pt>
    <dgm:pt modelId="{0CBA06AE-078C-438F-AF25-AC8513B9A5DD}" type="pres">
      <dgm:prSet presAssocID="{AF784692-F82F-4DE1-88CD-53CE2B307AD2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5D6620FC-FC2A-407C-BC4E-1CD5BA476BEF}" type="pres">
      <dgm:prSet presAssocID="{16D75B28-B738-41BF-9BA6-F881B7A9DA27}" presName="node" presStyleLbl="node1" presStyleIdx="2" presStyleCnt="3" custScaleX="600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0050E5A-0E3B-4CC9-8BEE-B285DEB4D396}" type="presOf" srcId="{4A70CB08-803C-41C4-B23E-D40A6332FD44}" destId="{248D3E89-BF96-467E-BCA5-AD062B9BCB25}" srcOrd="0" destOrd="0" presId="urn:microsoft.com/office/officeart/2005/8/layout/process1"/>
    <dgm:cxn modelId="{94ED9216-C818-47EB-922B-CE4C42950837}" type="presOf" srcId="{16E8AF54-4D69-4FAF-B5E4-73565FD9B805}" destId="{9565B227-B03B-42B3-AEFF-E85E92E28AFB}" srcOrd="0" destOrd="0" presId="urn:microsoft.com/office/officeart/2005/8/layout/process1"/>
    <dgm:cxn modelId="{BAB96F28-F723-48BA-9D44-4AA4CC8952F4}" type="presOf" srcId="{9AFFA98B-6CA8-4903-8CB6-38340F1A44EC}" destId="{600213BD-9409-41D1-96DB-4A85C6A008D3}" srcOrd="0" destOrd="0" presId="urn:microsoft.com/office/officeart/2005/8/layout/process1"/>
    <dgm:cxn modelId="{9D2AF286-5866-4FD8-9F48-A145115B8D99}" srcId="{4A70CB08-803C-41C4-B23E-D40A6332FD44}" destId="{16D75B28-B738-41BF-9BA6-F881B7A9DA27}" srcOrd="2" destOrd="0" parTransId="{6A14832E-67F8-4F98-B5D3-495C9DB28444}" sibTransId="{4E575C5B-9002-4F74-A73D-F3C6B4C3CFDF}"/>
    <dgm:cxn modelId="{A99F7649-24E1-400F-8E19-6B9E66610C13}" srcId="{4A70CB08-803C-41C4-B23E-D40A6332FD44}" destId="{16E8AF54-4D69-4FAF-B5E4-73565FD9B805}" srcOrd="1" destOrd="0" parTransId="{381DA9BC-5286-49B4-95E3-9626621F06AF}" sibTransId="{AF784692-F82F-4DE1-88CD-53CE2B307AD2}"/>
    <dgm:cxn modelId="{10562A17-A3B3-4EA9-BAFD-2F5DAF448490}" type="presOf" srcId="{AF784692-F82F-4DE1-88CD-53CE2B307AD2}" destId="{0CBA06AE-078C-438F-AF25-AC8513B9A5DD}" srcOrd="1" destOrd="0" presId="urn:microsoft.com/office/officeart/2005/8/layout/process1"/>
    <dgm:cxn modelId="{C0FA6750-9A9C-4787-AFE4-CD1F180FBCFA}" type="presOf" srcId="{DDBC953E-59E2-4D8C-9E47-19F28039AEEE}" destId="{5056D415-4616-4422-9B8D-A07EA358D927}" srcOrd="1" destOrd="0" presId="urn:microsoft.com/office/officeart/2005/8/layout/process1"/>
    <dgm:cxn modelId="{394764E6-7D0A-4EB1-BDB4-EDD61B1279E0}" srcId="{4A70CB08-803C-41C4-B23E-D40A6332FD44}" destId="{9AFFA98B-6CA8-4903-8CB6-38340F1A44EC}" srcOrd="0" destOrd="0" parTransId="{010DCA4E-3CB0-4DCE-937B-7D2E79B6ECAC}" sibTransId="{DDBC953E-59E2-4D8C-9E47-19F28039AEEE}"/>
    <dgm:cxn modelId="{96774AD8-A243-4952-A8D6-85F51E2AFD24}" type="presOf" srcId="{AF784692-F82F-4DE1-88CD-53CE2B307AD2}" destId="{1EF6ADBA-6380-484C-824B-4F55A09F8595}" srcOrd="0" destOrd="0" presId="urn:microsoft.com/office/officeart/2005/8/layout/process1"/>
    <dgm:cxn modelId="{D680BE18-C74A-4451-B1B0-6124652E7C5F}" type="presOf" srcId="{16D75B28-B738-41BF-9BA6-F881B7A9DA27}" destId="{5D6620FC-FC2A-407C-BC4E-1CD5BA476BEF}" srcOrd="0" destOrd="0" presId="urn:microsoft.com/office/officeart/2005/8/layout/process1"/>
    <dgm:cxn modelId="{C662A3E3-F518-432A-B14F-81AAB8438A8C}" type="presOf" srcId="{DDBC953E-59E2-4D8C-9E47-19F28039AEEE}" destId="{DE6B1B03-48D5-44E4-B60F-633792019874}" srcOrd="0" destOrd="0" presId="urn:microsoft.com/office/officeart/2005/8/layout/process1"/>
    <dgm:cxn modelId="{A0FF87CA-0EFA-4338-86D7-CBCFA97268A0}" type="presParOf" srcId="{248D3E89-BF96-467E-BCA5-AD062B9BCB25}" destId="{600213BD-9409-41D1-96DB-4A85C6A008D3}" srcOrd="0" destOrd="0" presId="urn:microsoft.com/office/officeart/2005/8/layout/process1"/>
    <dgm:cxn modelId="{85A27209-BB0C-4DED-9291-800CC63AA034}" type="presParOf" srcId="{248D3E89-BF96-467E-BCA5-AD062B9BCB25}" destId="{DE6B1B03-48D5-44E4-B60F-633792019874}" srcOrd="1" destOrd="0" presId="urn:microsoft.com/office/officeart/2005/8/layout/process1"/>
    <dgm:cxn modelId="{9B43A3EF-BE2B-42F6-BF66-B87247A16CD7}" type="presParOf" srcId="{DE6B1B03-48D5-44E4-B60F-633792019874}" destId="{5056D415-4616-4422-9B8D-A07EA358D927}" srcOrd="0" destOrd="0" presId="urn:microsoft.com/office/officeart/2005/8/layout/process1"/>
    <dgm:cxn modelId="{9790A4B3-3189-4385-A821-F57B4BFD17C2}" type="presParOf" srcId="{248D3E89-BF96-467E-BCA5-AD062B9BCB25}" destId="{9565B227-B03B-42B3-AEFF-E85E92E28AFB}" srcOrd="2" destOrd="0" presId="urn:microsoft.com/office/officeart/2005/8/layout/process1"/>
    <dgm:cxn modelId="{44046AC0-C9FE-412B-9D85-2586A27E64F7}" type="presParOf" srcId="{248D3E89-BF96-467E-BCA5-AD062B9BCB25}" destId="{1EF6ADBA-6380-484C-824B-4F55A09F8595}" srcOrd="3" destOrd="0" presId="urn:microsoft.com/office/officeart/2005/8/layout/process1"/>
    <dgm:cxn modelId="{96250DDC-E97E-4C15-BC59-9990A8D1B5D3}" type="presParOf" srcId="{1EF6ADBA-6380-484C-824B-4F55A09F8595}" destId="{0CBA06AE-078C-438F-AF25-AC8513B9A5DD}" srcOrd="0" destOrd="0" presId="urn:microsoft.com/office/officeart/2005/8/layout/process1"/>
    <dgm:cxn modelId="{86E90E47-0EEB-4FA5-8332-B997CCCBA8E2}" type="presParOf" srcId="{248D3E89-BF96-467E-BCA5-AD062B9BCB25}" destId="{5D6620FC-FC2A-407C-BC4E-1CD5BA476B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C6B01-A011-419B-B620-3BFC4A834804}">
      <dsp:nvSpPr>
        <dsp:cNvPr id="0" name=""/>
        <dsp:cNvSpPr/>
      </dsp:nvSpPr>
      <dsp:spPr>
        <a:xfrm>
          <a:off x="1891" y="220072"/>
          <a:ext cx="981969" cy="3927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Jan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1891" y="220072"/>
        <a:ext cx="883772" cy="392787"/>
      </dsp:txXfrm>
    </dsp:sp>
    <dsp:sp modelId="{21F075EF-5DD4-48C5-A17E-85C972A3DC71}">
      <dsp:nvSpPr>
        <dsp:cNvPr id="0" name=""/>
        <dsp:cNvSpPr/>
      </dsp:nvSpPr>
      <dsp:spPr>
        <a:xfrm>
          <a:off x="787467" y="220072"/>
          <a:ext cx="981969" cy="39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Feb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983861" y="220072"/>
        <a:ext cx="589182" cy="392787"/>
      </dsp:txXfrm>
    </dsp:sp>
    <dsp:sp modelId="{7C43F3AE-9B2C-403A-866B-EA6819CB5783}">
      <dsp:nvSpPr>
        <dsp:cNvPr id="0" name=""/>
        <dsp:cNvSpPr/>
      </dsp:nvSpPr>
      <dsp:spPr>
        <a:xfrm>
          <a:off x="1573042" y="220072"/>
          <a:ext cx="981969" cy="39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März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1769436" y="220072"/>
        <a:ext cx="589182" cy="392787"/>
      </dsp:txXfrm>
    </dsp:sp>
    <dsp:sp modelId="{5902FD16-953A-47CF-A606-34E2E4DDC16C}">
      <dsp:nvSpPr>
        <dsp:cNvPr id="0" name=""/>
        <dsp:cNvSpPr/>
      </dsp:nvSpPr>
      <dsp:spPr>
        <a:xfrm>
          <a:off x="2358618" y="220072"/>
          <a:ext cx="981969" cy="39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Apr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2555012" y="220072"/>
        <a:ext cx="589182" cy="392787"/>
      </dsp:txXfrm>
    </dsp:sp>
    <dsp:sp modelId="{9895860C-AABC-4DFA-9AB9-98FFA182FCD2}">
      <dsp:nvSpPr>
        <dsp:cNvPr id="0" name=""/>
        <dsp:cNvSpPr/>
      </dsp:nvSpPr>
      <dsp:spPr>
        <a:xfrm>
          <a:off x="3144194" y="220072"/>
          <a:ext cx="981969" cy="39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…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3340588" y="220072"/>
        <a:ext cx="589182" cy="392787"/>
      </dsp:txXfrm>
    </dsp:sp>
    <dsp:sp modelId="{AB37429E-7BB6-4E3E-B461-FDE6C7EF1DAB}">
      <dsp:nvSpPr>
        <dsp:cNvPr id="0" name=""/>
        <dsp:cNvSpPr/>
      </dsp:nvSpPr>
      <dsp:spPr>
        <a:xfrm>
          <a:off x="3929769" y="220072"/>
          <a:ext cx="981969" cy="39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…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4126163" y="220072"/>
        <a:ext cx="589182" cy="392787"/>
      </dsp:txXfrm>
    </dsp:sp>
    <dsp:sp modelId="{3E164067-402F-4531-8E16-71151F541CAF}">
      <dsp:nvSpPr>
        <dsp:cNvPr id="0" name=""/>
        <dsp:cNvSpPr/>
      </dsp:nvSpPr>
      <dsp:spPr>
        <a:xfrm>
          <a:off x="4715345" y="220072"/>
          <a:ext cx="981969" cy="39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…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4911739" y="220072"/>
        <a:ext cx="589182" cy="392787"/>
      </dsp:txXfrm>
    </dsp:sp>
    <dsp:sp modelId="{21321F08-D385-4351-A68D-8C82179A78F1}">
      <dsp:nvSpPr>
        <dsp:cNvPr id="0" name=""/>
        <dsp:cNvSpPr/>
      </dsp:nvSpPr>
      <dsp:spPr>
        <a:xfrm>
          <a:off x="5500921" y="220072"/>
          <a:ext cx="981969" cy="39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…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5697315" y="220072"/>
        <a:ext cx="589182" cy="392787"/>
      </dsp:txXfrm>
    </dsp:sp>
    <dsp:sp modelId="{E488A7A6-0906-42E1-8409-3C770001DB3D}">
      <dsp:nvSpPr>
        <dsp:cNvPr id="0" name=""/>
        <dsp:cNvSpPr/>
      </dsp:nvSpPr>
      <dsp:spPr>
        <a:xfrm>
          <a:off x="6286496" y="220072"/>
          <a:ext cx="981969" cy="3927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C00000"/>
              </a:solidFill>
            </a:rPr>
            <a:t>…</a:t>
          </a:r>
          <a:endParaRPr lang="de-DE" sz="1800" kern="1200" dirty="0">
            <a:solidFill>
              <a:srgbClr val="C00000"/>
            </a:solidFill>
          </a:endParaRPr>
        </a:p>
      </dsp:txBody>
      <dsp:txXfrm>
        <a:off x="6482890" y="220072"/>
        <a:ext cx="589182" cy="392787"/>
      </dsp:txXfrm>
    </dsp:sp>
    <dsp:sp modelId="{2FACBE6E-7BF0-4153-848D-C49CFD0E49F8}">
      <dsp:nvSpPr>
        <dsp:cNvPr id="0" name=""/>
        <dsp:cNvSpPr/>
      </dsp:nvSpPr>
      <dsp:spPr>
        <a:xfrm>
          <a:off x="7073963" y="144705"/>
          <a:ext cx="1474702" cy="5488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rgbClr val="C00000"/>
              </a:solidFill>
            </a:rPr>
            <a:t>APRIL/MAI</a:t>
          </a:r>
          <a:r>
            <a:rPr lang="de-DE" sz="1400" b="1" kern="1200" dirty="0" smtClean="0"/>
            <a:t> </a:t>
          </a:r>
          <a:r>
            <a:rPr lang="de-DE" sz="1400" b="1" kern="1200" dirty="0" smtClean="0">
              <a:solidFill>
                <a:srgbClr val="C00000"/>
              </a:solidFill>
            </a:rPr>
            <a:t>2015</a:t>
          </a:r>
          <a:endParaRPr lang="de-DE" sz="1400" b="1" kern="1200" dirty="0">
            <a:solidFill>
              <a:srgbClr val="C00000"/>
            </a:solidFill>
          </a:endParaRPr>
        </a:p>
      </dsp:txBody>
      <dsp:txXfrm>
        <a:off x="7348390" y="144705"/>
        <a:ext cx="925848" cy="548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04972-F695-47F2-A1AC-3EBA9A18C01A}">
      <dsp:nvSpPr>
        <dsp:cNvPr id="0" name=""/>
        <dsp:cNvSpPr/>
      </dsp:nvSpPr>
      <dsp:spPr>
        <a:xfrm>
          <a:off x="0" y="0"/>
          <a:ext cx="1889536" cy="3036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Projektgruppenarbeit</a:t>
          </a:r>
          <a:endParaRPr lang="de-DE" sz="1100" b="1" kern="1200" dirty="0"/>
        </a:p>
      </dsp:txBody>
      <dsp:txXfrm>
        <a:off x="151830" y="0"/>
        <a:ext cx="1585876" cy="303660"/>
      </dsp:txXfrm>
    </dsp:sp>
    <dsp:sp modelId="{8E1B4F13-E9A8-4C19-A63D-2F400C8AE931}">
      <dsp:nvSpPr>
        <dsp:cNvPr id="0" name=""/>
        <dsp:cNvSpPr/>
      </dsp:nvSpPr>
      <dsp:spPr>
        <a:xfrm>
          <a:off x="1826911" y="25884"/>
          <a:ext cx="6417942" cy="252038"/>
        </a:xfrm>
        <a:prstGeom prst="chevron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1" kern="1200" dirty="0">
            <a:solidFill>
              <a:schemeClr val="bg1"/>
            </a:solidFill>
          </a:endParaRPr>
        </a:p>
      </dsp:txBody>
      <dsp:txXfrm>
        <a:off x="1952930" y="25884"/>
        <a:ext cx="6165904" cy="252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213BD-9409-41D1-96DB-4A85C6A008D3}">
      <dsp:nvSpPr>
        <dsp:cNvPr id="0" name=""/>
        <dsp:cNvSpPr/>
      </dsp:nvSpPr>
      <dsp:spPr>
        <a:xfrm>
          <a:off x="4343" y="0"/>
          <a:ext cx="1284934" cy="288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tx1"/>
              </a:solidFill>
            </a:rPr>
            <a:t>Auftaktkonferenz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12779" y="8436"/>
        <a:ext cx="1268062" cy="271160"/>
      </dsp:txXfrm>
    </dsp:sp>
    <dsp:sp modelId="{DE6B1B03-48D5-44E4-B60F-633792019874}">
      <dsp:nvSpPr>
        <dsp:cNvPr id="0" name=""/>
        <dsp:cNvSpPr/>
      </dsp:nvSpPr>
      <dsp:spPr>
        <a:xfrm>
          <a:off x="1514353" y="0"/>
          <a:ext cx="477160" cy="28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1514353" y="57606"/>
        <a:ext cx="390750" cy="172820"/>
      </dsp:txXfrm>
    </dsp:sp>
    <dsp:sp modelId="{9565B227-B03B-42B3-AEFF-E85E92E28AFB}">
      <dsp:nvSpPr>
        <dsp:cNvPr id="0" name=""/>
        <dsp:cNvSpPr/>
      </dsp:nvSpPr>
      <dsp:spPr>
        <a:xfrm>
          <a:off x="2189580" y="0"/>
          <a:ext cx="2250757" cy="28803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7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>
              <a:solidFill>
                <a:schemeClr val="bg2">
                  <a:lumMod val="50000"/>
                </a:schemeClr>
              </a:solidFill>
            </a:rPr>
            <a:t>vorläufige Arbeitsstrukturen</a:t>
          </a:r>
          <a:endParaRPr lang="de-DE" sz="11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198016" y="8436"/>
        <a:ext cx="2233885" cy="271160"/>
      </dsp:txXfrm>
    </dsp:sp>
    <dsp:sp modelId="{1EF6ADBA-6380-484C-824B-4F55A09F8595}">
      <dsp:nvSpPr>
        <dsp:cNvPr id="0" name=""/>
        <dsp:cNvSpPr/>
      </dsp:nvSpPr>
      <dsp:spPr>
        <a:xfrm>
          <a:off x="4665413" y="0"/>
          <a:ext cx="477160" cy="288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kern="1200"/>
        </a:p>
      </dsp:txBody>
      <dsp:txXfrm>
        <a:off x="4665413" y="57606"/>
        <a:ext cx="390750" cy="172820"/>
      </dsp:txXfrm>
    </dsp:sp>
    <dsp:sp modelId="{5D6620FC-FC2A-407C-BC4E-1CD5BA476BEF}">
      <dsp:nvSpPr>
        <dsp:cNvPr id="0" name=""/>
        <dsp:cNvSpPr/>
      </dsp:nvSpPr>
      <dsp:spPr>
        <a:xfrm>
          <a:off x="5340640" y="0"/>
          <a:ext cx="1351759" cy="288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Einrichtung der Gremien</a:t>
          </a:r>
          <a:endParaRPr lang="de-DE" sz="1100" b="1" kern="1200" dirty="0"/>
        </a:p>
      </dsp:txBody>
      <dsp:txXfrm>
        <a:off x="5349076" y="8436"/>
        <a:ext cx="1334887" cy="271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050F-41F6-4FF5-9569-42DD2D38E6F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2276-3368-4530-9F9F-9323F91C797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6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BDE6-928C-443E-9865-45F9F2D413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CC8D-4B49-4279-A345-CDF283DB6C0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4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7D3F-CF49-4583-A172-CBD095E978A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72DC-AC7D-4DEC-A2CB-AC3A235EFB7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0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E472F-0027-4896-9C9F-112466FEE30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906E-9E8C-4C18-BECF-81EBDFB3C44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1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9C86-2574-45D7-A643-8B892D21F059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8DD2-1C5A-4430-A7EB-CECDC725858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6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5E4A-2F2F-447A-A257-76774AFBDAA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2FC97-3D6F-46AB-9D5D-6C4E77DDC77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22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B97D-7866-497B-94ED-46110D6CED9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C052-2CA1-4747-9AA5-89FF6F79683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9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3D0B-DD4C-418B-99D8-7200127E13E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DA77-E374-4B79-B3CA-56D87FCE4FA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7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B6CB-C2E8-4DD6-9006-B62BB639231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AF2F-88D6-4CA9-BF30-C0FC62C9185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93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C315B-29C9-4025-B6AA-091FB5A52949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F0C-9FC6-472B-A049-88D2F34958F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79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57A2-ADC9-403F-BE5B-7B32F8E1732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82AF-9E6A-4AA5-AD06-4D9E958E5A7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C1660A-727A-4109-85F5-D271E2A2198F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08737DB-8FEF-4436-8ABE-5C7F8546B2AA}" type="datetimeFigureOut">
              <a:rPr lang="de-DE" smtClean="0"/>
              <a:t>18.12.2013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6F6553-7BF9-47D4-933D-08DF070047D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339CC-CA1D-48E8-AE4B-55401CD2FD4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9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7612757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0" y="0"/>
            <a:ext cx="8460432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116632"/>
            <a:ext cx="3313355" cy="2204864"/>
          </a:xfrm>
        </p:spPr>
        <p:txBody>
          <a:bodyPr>
            <a:noAutofit/>
          </a:bodyPr>
          <a:lstStyle/>
          <a:p>
            <a:r>
              <a:rPr lang="de-DE" sz="3000" b="1" dirty="0"/>
              <a:t>Nationalpark – Präsentation und Bewertung des Votums der </a:t>
            </a:r>
            <a:r>
              <a:rPr lang="de-DE" sz="3000" b="1" dirty="0" smtClean="0"/>
              <a:t>Region</a:t>
            </a:r>
            <a:endParaRPr lang="de-DE" sz="3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4048" y="4365104"/>
            <a:ext cx="3309803" cy="1316605"/>
          </a:xfrm>
        </p:spPr>
        <p:txBody>
          <a:bodyPr/>
          <a:lstStyle/>
          <a:p>
            <a:r>
              <a:rPr lang="de-DE" dirty="0" smtClean="0"/>
              <a:t>19. Dezember 2013</a:t>
            </a:r>
          </a:p>
          <a:p>
            <a:r>
              <a:rPr lang="de-DE" dirty="0" smtClean="0"/>
              <a:t>Bürgerhaus Neuhütten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Grafik 1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Grafik 11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hteck 9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029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1575"/>
            <a:ext cx="5872163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Verbandsgemeinde </a:t>
            </a:r>
            <a:r>
              <a:rPr lang="de-DE" dirty="0" err="1" smtClean="0"/>
              <a:t>Rhaunen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50869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61" y="4869160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7445"/>
            <a:ext cx="6400800" cy="602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Verbandsgemeinde </a:t>
            </a:r>
            <a:r>
              <a:rPr lang="de-DE" dirty="0" smtClean="0"/>
              <a:t>Birkenfeld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86" y="1988840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043738" cy="57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122920" cy="54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Verbandsgemeinde </a:t>
            </a:r>
            <a:r>
              <a:rPr lang="de-DE" dirty="0" smtClean="0"/>
              <a:t>Hermeskeil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4375"/>
            <a:ext cx="698658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38" y="4797152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1556"/>
            <a:ext cx="7015163" cy="58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Verbandsgemeinde </a:t>
            </a:r>
            <a:r>
              <a:rPr lang="de-DE" dirty="0" err="1" smtClean="0"/>
              <a:t>Thalfang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0" y="5301208"/>
            <a:ext cx="2947035" cy="2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Grafik 1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Grafik 11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hteck 9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40080"/>
            <a:ext cx="739902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22316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947035" cy="2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Grafik 1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Grafik 11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hteck 9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858"/>
            <a:ext cx="8498856" cy="6374142"/>
          </a:xfrm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0" y="0"/>
            <a:ext cx="1252220" cy="662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7906442" cy="662304"/>
          </a:xfrm>
          <a:prstGeom prst="rect">
            <a:avLst/>
          </a:prstGeom>
          <a:gradFill>
            <a:gsLst>
              <a:gs pos="15000">
                <a:srgbClr val="4C0000"/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6200000">
            <a:off x="5427374" y="3141373"/>
            <a:ext cx="6195695" cy="1237557"/>
          </a:xfrm>
          <a:prstGeom prst="rect">
            <a:avLst/>
          </a:prstGeom>
          <a:gradFill>
            <a:gsLst>
              <a:gs pos="15000">
                <a:srgbClr val="4C0000"/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880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396000"/>
            <a:ext cx="7879080" cy="61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0" y="0"/>
            <a:ext cx="8460432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Ia</a:t>
            </a:r>
            <a:r>
              <a:rPr lang="de-DE" dirty="0" smtClean="0"/>
              <a:t>. Ortsgemeinden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77498"/>
              </p:ext>
            </p:extLst>
          </p:nvPr>
        </p:nvGraphicFramePr>
        <p:xfrm>
          <a:off x="3347864" y="1628800"/>
          <a:ext cx="4639237" cy="74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1813"/>
                <a:gridCol w="239712"/>
                <a:gridCol w="913981"/>
                <a:gridCol w="925619"/>
                <a:gridCol w="1008112"/>
              </a:tblGrid>
              <a:tr h="371475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1" u="none" strike="noStrike" dirty="0">
                          <a:effectLst/>
                        </a:rPr>
                        <a:t>∑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1" u="none" strike="noStrike" dirty="0" smtClean="0">
                          <a:effectLst/>
                        </a:rPr>
                        <a:t>Mit Votum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1" u="none" strike="noStrike" dirty="0">
                          <a:effectLst/>
                        </a:rPr>
                        <a:t>Positiv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1" u="none" strike="noStrike" dirty="0">
                          <a:effectLst/>
                        </a:rPr>
                        <a:t>Negativ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1" u="none" strike="noStrike" dirty="0">
                          <a:effectLst/>
                        </a:rPr>
                        <a:t>Ortsgemeinden</a:t>
                      </a:r>
                      <a:endParaRPr lang="de-DE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98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76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62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418295"/>
              </p:ext>
            </p:extLst>
          </p:nvPr>
        </p:nvGraphicFramePr>
        <p:xfrm>
          <a:off x="-396552" y="2132856"/>
          <a:ext cx="5904656" cy="39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115083" y="2852936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smtClean="0"/>
              <a:t>17 </a:t>
            </a:r>
            <a:r>
              <a:rPr lang="de-DE" b="1" dirty="0"/>
              <a:t>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23728" y="4571836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smtClean="0"/>
              <a:t>83 </a:t>
            </a:r>
            <a:r>
              <a:rPr lang="de-DE" b="1" dirty="0"/>
              <a:t>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6254778"/>
            <a:ext cx="3888432" cy="36933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Abstimmung der Ortsgemeinden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5" name="Grafik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Grafik 13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hteck 11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Tagesprogramm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5400600"/>
          </a:xfrm>
        </p:spPr>
        <p:txBody>
          <a:bodyPr>
            <a:normAutofit/>
          </a:bodyPr>
          <a:lstStyle/>
          <a:p>
            <a:pPr marL="571500" indent="-457200">
              <a:lnSpc>
                <a:spcPts val="2700"/>
              </a:lnSpc>
              <a:buFont typeface="+mj-lt"/>
              <a:buAutoNum type="arabicPeriod"/>
            </a:pPr>
            <a:r>
              <a:rPr lang="de-DE" dirty="0" smtClean="0"/>
              <a:t>Begrüßung</a:t>
            </a:r>
          </a:p>
          <a:p>
            <a:pPr marL="571500" indent="-457200">
              <a:lnSpc>
                <a:spcPts val="2700"/>
              </a:lnSpc>
              <a:buFont typeface="+mj-lt"/>
              <a:buAutoNum type="arabicPeriod"/>
            </a:pPr>
            <a:r>
              <a:rPr lang="de-DE" dirty="0" smtClean="0"/>
              <a:t>Votum der Region</a:t>
            </a:r>
          </a:p>
          <a:p>
            <a:pPr marL="1234440" lvl="2" indent="-457200">
              <a:lnSpc>
                <a:spcPts val="2700"/>
              </a:lnSpc>
              <a:buFont typeface="+mj-lt"/>
              <a:buAutoNum type="alphaLcPeriod"/>
            </a:pPr>
            <a:r>
              <a:rPr lang="de-DE" dirty="0" smtClean="0"/>
              <a:t>Saarländische Gemeinden </a:t>
            </a:r>
            <a:r>
              <a:rPr lang="de-DE" dirty="0" err="1" smtClean="0"/>
              <a:t>Nonnweiler</a:t>
            </a:r>
            <a:r>
              <a:rPr lang="de-DE" dirty="0" smtClean="0"/>
              <a:t> und </a:t>
            </a:r>
            <a:r>
              <a:rPr lang="de-DE" dirty="0" err="1" smtClean="0"/>
              <a:t>Nohfelden</a:t>
            </a:r>
            <a:endParaRPr lang="de-DE" dirty="0" smtClean="0"/>
          </a:p>
          <a:p>
            <a:pPr marL="1234440" lvl="2" indent="-457200">
              <a:lnSpc>
                <a:spcPts val="2700"/>
              </a:lnSpc>
              <a:buFont typeface="+mj-lt"/>
              <a:buAutoNum type="alphaLcPeriod"/>
            </a:pPr>
            <a:r>
              <a:rPr lang="de-DE" dirty="0" smtClean="0"/>
              <a:t>Verbandsgemeinde </a:t>
            </a:r>
            <a:r>
              <a:rPr lang="de-DE" dirty="0" err="1" smtClean="0"/>
              <a:t>Herrstein</a:t>
            </a:r>
            <a:endParaRPr lang="de-DE" dirty="0" smtClean="0"/>
          </a:p>
          <a:p>
            <a:pPr marL="1234440" lvl="2" indent="-457200">
              <a:lnSpc>
                <a:spcPts val="2700"/>
              </a:lnSpc>
              <a:buFont typeface="+mj-lt"/>
              <a:buAutoNum type="alphaLcPeriod"/>
            </a:pPr>
            <a:r>
              <a:rPr lang="de-DE" dirty="0" smtClean="0"/>
              <a:t>Stadt Idar-Oberstein</a:t>
            </a:r>
          </a:p>
          <a:p>
            <a:pPr marL="1234440" lvl="2" indent="-457200">
              <a:lnSpc>
                <a:spcPts val="2700"/>
              </a:lnSpc>
              <a:buFont typeface="+mj-lt"/>
              <a:buAutoNum type="alphaLcPeriod"/>
            </a:pPr>
            <a:r>
              <a:rPr lang="de-DE" dirty="0" smtClean="0"/>
              <a:t>Verbandsgemeinde </a:t>
            </a:r>
            <a:r>
              <a:rPr lang="de-DE" dirty="0" err="1" smtClean="0"/>
              <a:t>Rhaunen</a:t>
            </a:r>
            <a:r>
              <a:rPr lang="de-DE" dirty="0" smtClean="0"/>
              <a:t> </a:t>
            </a:r>
          </a:p>
          <a:p>
            <a:pPr marL="1234440" lvl="2" indent="-457200">
              <a:lnSpc>
                <a:spcPts val="2700"/>
              </a:lnSpc>
              <a:buFont typeface="+mj-lt"/>
              <a:buAutoNum type="alphaLcPeriod"/>
            </a:pPr>
            <a:r>
              <a:rPr lang="de-DE" dirty="0"/>
              <a:t>Verbandsgemeinde </a:t>
            </a:r>
            <a:r>
              <a:rPr lang="de-DE" dirty="0" smtClean="0"/>
              <a:t>Birkenfeld</a:t>
            </a:r>
            <a:endParaRPr lang="de-DE" dirty="0"/>
          </a:p>
          <a:p>
            <a:pPr marL="1234440" lvl="2" indent="-457200">
              <a:lnSpc>
                <a:spcPts val="2700"/>
              </a:lnSpc>
              <a:buFont typeface="+mj-lt"/>
              <a:buAutoNum type="alphaLcPeriod"/>
            </a:pPr>
            <a:r>
              <a:rPr lang="de-DE" dirty="0"/>
              <a:t>Verbandsgemeinde </a:t>
            </a:r>
            <a:r>
              <a:rPr lang="de-DE" dirty="0" smtClean="0"/>
              <a:t>Hermeskeil</a:t>
            </a:r>
          </a:p>
          <a:p>
            <a:pPr marL="1234440" lvl="2" indent="-457200">
              <a:lnSpc>
                <a:spcPts val="2700"/>
              </a:lnSpc>
              <a:buFont typeface="+mj-lt"/>
              <a:buAutoNum type="alphaLcPeriod"/>
            </a:pPr>
            <a:r>
              <a:rPr lang="de-DE" dirty="0"/>
              <a:t>Verbandsgemeinde </a:t>
            </a:r>
            <a:r>
              <a:rPr lang="de-DE" dirty="0" err="1" smtClean="0"/>
              <a:t>Thalfang</a:t>
            </a:r>
            <a:endParaRPr lang="de-DE" dirty="0" smtClean="0"/>
          </a:p>
          <a:p>
            <a:pPr marL="571500" indent="-457200">
              <a:lnSpc>
                <a:spcPts val="2700"/>
              </a:lnSpc>
              <a:buFont typeface="+mj-lt"/>
              <a:buAutoNum type="arabicPeriod"/>
            </a:pPr>
            <a:r>
              <a:rPr lang="de-DE" dirty="0" smtClean="0"/>
              <a:t>Gesamtvotum Rheinland-Pfalz </a:t>
            </a:r>
            <a:r>
              <a:rPr lang="de-DE" sz="2000" i="1" dirty="0" smtClean="0"/>
              <a:t>(Frau Staatsministerin </a:t>
            </a:r>
            <a:r>
              <a:rPr lang="de-DE" sz="2000" i="1" dirty="0" err="1" smtClean="0"/>
              <a:t>Höfken</a:t>
            </a:r>
            <a:r>
              <a:rPr lang="de-DE" sz="2000" i="1" dirty="0" smtClean="0"/>
              <a:t>)</a:t>
            </a:r>
          </a:p>
          <a:p>
            <a:pPr marL="571500" indent="-457200">
              <a:lnSpc>
                <a:spcPts val="2700"/>
              </a:lnSpc>
              <a:buFont typeface="+mj-lt"/>
              <a:buAutoNum type="arabicPeriod"/>
            </a:pPr>
            <a:r>
              <a:rPr lang="de-DE" dirty="0" smtClean="0"/>
              <a:t>Gesamtvotum Saarland </a:t>
            </a:r>
            <a:r>
              <a:rPr lang="de-DE" sz="2000" i="1" dirty="0" smtClean="0"/>
              <a:t>(Frau Staatsministerin </a:t>
            </a:r>
            <a:r>
              <a:rPr lang="de-DE" sz="2000" i="1" dirty="0" err="1" smtClean="0"/>
              <a:t>Rehlinger</a:t>
            </a:r>
            <a:r>
              <a:rPr lang="de-DE" sz="2000" i="1" dirty="0" smtClean="0"/>
              <a:t>)</a:t>
            </a:r>
          </a:p>
          <a:p>
            <a:pPr marL="571500" indent="-457200">
              <a:lnSpc>
                <a:spcPts val="2700"/>
              </a:lnSpc>
              <a:buFont typeface="+mj-lt"/>
              <a:buAutoNum type="arabicPeriod"/>
            </a:pPr>
            <a:r>
              <a:rPr lang="de-DE" dirty="0" smtClean="0"/>
              <a:t>Ausblick Nationalparkprojekt 2014</a:t>
            </a:r>
          </a:p>
          <a:p>
            <a:pPr marL="571500" indent="-457200">
              <a:lnSpc>
                <a:spcPts val="2700"/>
              </a:lnSpc>
              <a:buFont typeface="+mj-lt"/>
              <a:buAutoNum type="arabicPeriod"/>
            </a:pPr>
            <a:r>
              <a:rPr lang="de-DE" dirty="0" smtClean="0"/>
              <a:t>Gemeinsames Anstoßen mit Imbiss</a:t>
            </a:r>
          </a:p>
          <a:p>
            <a:pPr marL="571500" indent="-457200">
              <a:lnSpc>
                <a:spcPts val="2700"/>
              </a:lnSpc>
              <a:buFont typeface="+mj-lt"/>
              <a:buAutoNum type="arabicPeriod"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9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19085"/>
            <a:ext cx="6979920" cy="421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Ib. Städte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15695"/>
              </p:ext>
            </p:extLst>
          </p:nvPr>
        </p:nvGraphicFramePr>
        <p:xfrm>
          <a:off x="2051720" y="1484784"/>
          <a:ext cx="5797910" cy="134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463"/>
                <a:gridCol w="754841"/>
                <a:gridCol w="745605"/>
                <a:gridCol w="745605"/>
                <a:gridCol w="745605"/>
                <a:gridCol w="745605"/>
                <a:gridCol w="970186"/>
              </a:tblGrid>
              <a:tr h="2695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1200" b="1" i="1" u="none" strike="noStrike" dirty="0">
                          <a:effectLst/>
                        </a:rPr>
                        <a:t>Städte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1" u="none" strike="noStrike" dirty="0">
                          <a:effectLst/>
                        </a:rPr>
                        <a:t>Datum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200" b="1" i="1" u="none" strike="noStrike" dirty="0">
                          <a:effectLst/>
                        </a:rPr>
                        <a:t>Votum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1" i="1" u="none" strike="noStrike">
                          <a:effectLst/>
                        </a:rPr>
                        <a:t>Einwohner (31.12.2012)</a:t>
                      </a:r>
                      <a:endParaRPr lang="de-DE" sz="12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sng" strike="noStrike" dirty="0">
                          <a:effectLst/>
                        </a:rPr>
                        <a:t>Pro</a:t>
                      </a:r>
                      <a:endParaRPr lang="de-DE" sz="12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sng" strike="noStrike" dirty="0">
                          <a:effectLst/>
                        </a:rPr>
                        <a:t>Contra</a:t>
                      </a:r>
                      <a:endParaRPr lang="de-DE" sz="12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sng" strike="noStrike" dirty="0">
                          <a:effectLst/>
                        </a:rPr>
                        <a:t>Enthalten</a:t>
                      </a:r>
                      <a:endParaRPr lang="de-DE" sz="12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sng" strike="noStrike" dirty="0">
                          <a:effectLst/>
                        </a:rPr>
                        <a:t>Ergebnis</a:t>
                      </a:r>
                      <a:endParaRPr lang="de-DE" sz="12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95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1" u="none" strike="noStrike" dirty="0">
                          <a:effectLst/>
                        </a:rPr>
                        <a:t>Birkenfeld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23.10.2013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17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positiv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6693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1" u="none" strike="noStrike" dirty="0">
                          <a:effectLst/>
                        </a:rPr>
                        <a:t>Hermeskeil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10.12.2013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14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positiv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5770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Idar-Oberstein</a:t>
                      </a:r>
                      <a:endParaRPr lang="de-DE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26.11.2013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34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5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0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positiv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28459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39" marR="6739" marT="6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uppieren 5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1" name="Grafik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" name="Grafik 9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hteck 7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8860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Verbandsgemeinden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668774"/>
              </p:ext>
            </p:extLst>
          </p:nvPr>
        </p:nvGraphicFramePr>
        <p:xfrm>
          <a:off x="1115616" y="1412776"/>
          <a:ext cx="7056784" cy="41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39851" y="2204864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smtClean="0"/>
              <a:t>13 %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226694" y="4293096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45 %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10942" y="3044713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14 %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000282" y="2574196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27 %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03648" y="5877272"/>
            <a:ext cx="4320480" cy="36933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Flächenanteile Nationalparkkulisse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5" name="Grafik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Grafik 13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hteck 11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3890963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III. Landkreise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3802"/>
              </p:ext>
            </p:extLst>
          </p:nvPr>
        </p:nvGraphicFramePr>
        <p:xfrm>
          <a:off x="539552" y="2514070"/>
          <a:ext cx="5472608" cy="31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63588" y="5877272"/>
            <a:ext cx="4320480" cy="36933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Flächenanteile Nationalparkkulisse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55776" y="4437112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72 %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15616" y="3586468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14 %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91680" y="2996952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12 %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5" name="Grafik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Grafik 13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hteck 11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"/>
            <a:ext cx="6964680" cy="654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0" y="0"/>
            <a:ext cx="8460432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IV. Nationalparkregion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2716"/>
              </p:ext>
            </p:extLst>
          </p:nvPr>
        </p:nvGraphicFramePr>
        <p:xfrm>
          <a:off x="-396552" y="2514074"/>
          <a:ext cx="5482952" cy="35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07504" y="6021288"/>
            <a:ext cx="3528392" cy="646331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Abstimmungsergebnis gemessen an der Einwohnerzahl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871700" y="4725144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smtClean="0"/>
              <a:t>92 </a:t>
            </a:r>
            <a:r>
              <a:rPr lang="de-DE" b="1" dirty="0"/>
              <a:t>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43608" y="3244334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smtClean="0"/>
              <a:t>8 </a:t>
            </a:r>
            <a:r>
              <a:rPr lang="de-DE" b="1" dirty="0"/>
              <a:t>%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84214"/>
              </p:ext>
            </p:extLst>
          </p:nvPr>
        </p:nvGraphicFramePr>
        <p:xfrm>
          <a:off x="2915816" y="1484784"/>
          <a:ext cx="5184576" cy="1339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051"/>
                <a:gridCol w="771525"/>
                <a:gridCol w="762000"/>
                <a:gridCol w="762000"/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200" b="1" i="1" u="none" strike="noStrike" dirty="0">
                          <a:effectLst/>
                        </a:rPr>
                        <a:t>Einwohner Nationalparkregion</a:t>
                      </a:r>
                      <a:endParaRPr lang="de-D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i="1" u="sng" strike="noStrike" dirty="0" smtClean="0">
                          <a:effectLst/>
                        </a:rPr>
                        <a:t>Mit Votum</a:t>
                      </a:r>
                      <a:endParaRPr lang="de-DE" sz="11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i="1" u="sng" strike="noStrike" dirty="0">
                          <a:effectLst/>
                        </a:rPr>
                        <a:t>positiv</a:t>
                      </a:r>
                      <a:endParaRPr lang="de-DE" sz="11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i="1" u="sng" strike="noStrike" dirty="0">
                          <a:effectLst/>
                        </a:rPr>
                        <a:t>negativ</a:t>
                      </a:r>
                      <a:endParaRPr lang="de-DE" sz="11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alle Einwohner*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71%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64%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Gebietskörperschaften</a:t>
                      </a:r>
                      <a:r>
                        <a:rPr lang="de-DE" sz="1200" b="1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mit Votum</a:t>
                      </a:r>
                      <a:r>
                        <a:rPr lang="de-DE" sz="1200" b="1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de-DE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91%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9</a:t>
                      </a:r>
                      <a:r>
                        <a:rPr lang="de-DE" sz="1100" u="none" strike="noStrike" dirty="0" smtClean="0">
                          <a:effectLst/>
                        </a:rPr>
                        <a:t>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*Verbandsgemeinden + Stadt Idar-Oberstein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** Ortsgemeinden + Stadt Idar-Oberstein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5" name="Grafik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Grafik 13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hteck 11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638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4132"/>
            <a:ext cx="7193756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ad 9"/>
          <p:cNvSpPr/>
          <p:nvPr/>
        </p:nvSpPr>
        <p:spPr>
          <a:xfrm rot="19262185">
            <a:off x="-312161" y="1081190"/>
            <a:ext cx="8297443" cy="5662869"/>
          </a:xfrm>
          <a:prstGeom prst="donut">
            <a:avLst>
              <a:gd name="adj" fmla="val 15538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ad 3"/>
          <p:cNvSpPr/>
          <p:nvPr/>
        </p:nvSpPr>
        <p:spPr>
          <a:xfrm rot="19262185">
            <a:off x="547160" y="1908661"/>
            <a:ext cx="6556706" cy="4003077"/>
          </a:xfrm>
          <a:prstGeom prst="donut">
            <a:avLst>
              <a:gd name="adj" fmla="val 31038"/>
            </a:avLst>
          </a:pr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47035" cy="2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Belegenheitsgemeinden</a:t>
            </a:r>
          </a:p>
        </p:txBody>
      </p:sp>
      <p:sp>
        <p:nvSpPr>
          <p:cNvPr id="5" name="Rechteck 4"/>
          <p:cNvSpPr/>
          <p:nvPr/>
        </p:nvSpPr>
        <p:spPr>
          <a:xfrm rot="1422315">
            <a:off x="7120512" y="3779229"/>
            <a:ext cx="864096" cy="93610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2465127">
            <a:off x="5083757" y="6011477"/>
            <a:ext cx="864096" cy="93610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Grafik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" name="Grafik 15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Rechteck 13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49" y="4816084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V. Belegenheitsgemeinden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726669"/>
              </p:ext>
            </p:extLst>
          </p:nvPr>
        </p:nvGraphicFramePr>
        <p:xfrm>
          <a:off x="17529" y="1208802"/>
          <a:ext cx="4729336" cy="31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93653" y="4333746"/>
            <a:ext cx="2712462" cy="36933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Einwohner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835696" y="3140968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smtClean="0"/>
              <a:t>81 </a:t>
            </a:r>
            <a:r>
              <a:rPr lang="de-DE" b="1" dirty="0"/>
              <a:t>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87624" y="1700808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smtClean="0"/>
              <a:t>12 </a:t>
            </a:r>
            <a:r>
              <a:rPr lang="de-DE" b="1" dirty="0"/>
              <a:t>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7584" y="2012518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7</a:t>
            </a:r>
            <a:r>
              <a:rPr lang="de-DE" b="1" dirty="0" smtClean="0"/>
              <a:t> </a:t>
            </a:r>
            <a:r>
              <a:rPr lang="de-DE" b="1" dirty="0"/>
              <a:t>%</a:t>
            </a:r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694690"/>
              </p:ext>
            </p:extLst>
          </p:nvPr>
        </p:nvGraphicFramePr>
        <p:xfrm>
          <a:off x="3995936" y="2197184"/>
          <a:ext cx="5022304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143487" y="5301208"/>
            <a:ext cx="3060340" cy="369332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Nationalparkkulisse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845434" y="2590155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1</a:t>
            </a:r>
            <a:r>
              <a:rPr lang="de-DE" b="1" dirty="0" smtClean="0"/>
              <a:t>1 </a:t>
            </a:r>
            <a:r>
              <a:rPr lang="de-DE" b="1" dirty="0"/>
              <a:t>%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493720" y="2932215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/>
              <a:t>7</a:t>
            </a:r>
            <a:r>
              <a:rPr lang="de-DE" b="1" dirty="0" smtClean="0"/>
              <a:t> </a:t>
            </a:r>
            <a:r>
              <a:rPr lang="de-DE" b="1" dirty="0"/>
              <a:t>%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19932" y="4163333"/>
            <a:ext cx="6480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DE" b="1" dirty="0" smtClean="0"/>
              <a:t>82 </a:t>
            </a:r>
            <a:r>
              <a:rPr lang="de-DE" b="1" dirty="0"/>
              <a:t>%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8" name="Gruppieren 17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Grafik 2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" name="Grafik 18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Rechteck 16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396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140"/>
            <a:ext cx="778764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432000"/>
            <a:ext cx="7673340" cy="605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9" name="Grafik 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Grafik 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" name="Grafik 7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Rechteck 5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6035675"/>
            <a:ext cx="2103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300663"/>
            <a:ext cx="21034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683568" y="116632"/>
            <a:ext cx="79281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ZUKUNFT NATÜRLICH GESTALTEN</a:t>
            </a:r>
          </a:p>
        </p:txBody>
      </p:sp>
      <p:grpSp>
        <p:nvGrpSpPr>
          <p:cNvPr id="2054" name="Gruppieren 15"/>
          <p:cNvGrpSpPr>
            <a:grpSpLocks/>
          </p:cNvGrpSpPr>
          <p:nvPr/>
        </p:nvGrpSpPr>
        <p:grpSpPr bwMode="auto">
          <a:xfrm>
            <a:off x="107950" y="1557338"/>
            <a:ext cx="2951163" cy="5184775"/>
            <a:chOff x="107504" y="1556792"/>
            <a:chExt cx="2952328" cy="5184576"/>
          </a:xfrm>
        </p:grpSpPr>
        <p:sp>
          <p:nvSpPr>
            <p:cNvPr id="12" name="Rechteck 11"/>
            <p:cNvSpPr/>
            <p:nvPr/>
          </p:nvSpPr>
          <p:spPr>
            <a:xfrm>
              <a:off x="107504" y="1556792"/>
              <a:ext cx="2952328" cy="51845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2056" name="Grafik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83" y="1657815"/>
              <a:ext cx="2760098" cy="239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10" descr="hainich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83" y="4149080"/>
              <a:ext cx="2760098" cy="252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86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"/>
            <a:ext cx="8290560" cy="6217920"/>
          </a:xfr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0" y="0"/>
            <a:ext cx="1252220" cy="662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>
          <a:xfrm>
            <a:off x="0" y="0"/>
            <a:ext cx="7906442" cy="662304"/>
          </a:xfrm>
          <a:prstGeom prst="rect">
            <a:avLst/>
          </a:prstGeom>
          <a:gradFill>
            <a:gsLst>
              <a:gs pos="15000">
                <a:srgbClr val="4C0000"/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6200000">
            <a:off x="5427374" y="3141373"/>
            <a:ext cx="6195695" cy="1237557"/>
          </a:xfrm>
          <a:prstGeom prst="rect">
            <a:avLst/>
          </a:prstGeom>
          <a:gradFill>
            <a:gsLst>
              <a:gs pos="15000">
                <a:srgbClr val="4C0000"/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/>
          <p:cNvGrpSpPr/>
          <p:nvPr/>
        </p:nvGrpSpPr>
        <p:grpSpPr>
          <a:xfrm>
            <a:off x="7906442" y="662305"/>
            <a:ext cx="1237558" cy="894487"/>
            <a:chOff x="0" y="0"/>
            <a:chExt cx="2104846" cy="1440612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33246"/>
              <a:ext cx="2104846" cy="70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04846" cy="733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360000" y="2664000"/>
            <a:ext cx="1852859" cy="2367384"/>
            <a:chOff x="0" y="0"/>
            <a:chExt cx="5996763" cy="7891615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596" y="2227518"/>
              <a:ext cx="563525" cy="5560829"/>
            </a:xfrm>
            <a:prstGeom prst="rect">
              <a:avLst/>
            </a:prstGeom>
            <a:no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165100" prst="coolSlant"/>
              <a:bevelB/>
            </a:sp3d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47" y="2330786"/>
              <a:ext cx="563525" cy="5560829"/>
            </a:xfrm>
            <a:prstGeom prst="rect">
              <a:avLst/>
            </a:prstGeom>
            <a:noFill/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65100" prst="coolSlant"/>
              <a:bevelB/>
            </a:sp3d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0861" y="-770861"/>
              <a:ext cx="4455042" cy="599676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</p:grpSp>
      <p:sp>
        <p:nvSpPr>
          <p:cNvPr id="14" name="Rechteck 13"/>
          <p:cNvSpPr/>
          <p:nvPr/>
        </p:nvSpPr>
        <p:spPr>
          <a:xfrm>
            <a:off x="467544" y="2852936"/>
            <a:ext cx="1656184" cy="923330"/>
          </a:xfrm>
          <a:prstGeom prst="rect">
            <a:avLst/>
          </a:prstGeom>
          <a:noFill/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86385" y="287056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Hier geht’s zum Nationalpark</a:t>
            </a:r>
            <a:endParaRPr lang="de-DE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6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Nationalpark-Fahrplan</a:t>
            </a:r>
            <a:br>
              <a:rPr lang="de-DE" dirty="0" smtClean="0"/>
            </a:br>
            <a:r>
              <a:rPr lang="de-DE" sz="3600" i="1" dirty="0" smtClean="0"/>
              <a:t>Gründungsphase</a:t>
            </a:r>
            <a:endParaRPr lang="de-DE" sz="3600" i="1" dirty="0"/>
          </a:p>
        </p:txBody>
      </p:sp>
      <p:graphicFrame>
        <p:nvGraphicFramePr>
          <p:cNvPr id="21" name="Diagramm 20"/>
          <p:cNvGraphicFramePr/>
          <p:nvPr>
            <p:extLst>
              <p:ext uri="{D42A27DB-BD31-4B8C-83A1-F6EECF244321}">
                <p14:modId xmlns:p14="http://schemas.microsoft.com/office/powerpoint/2010/main" val="1418644210"/>
              </p:ext>
            </p:extLst>
          </p:nvPr>
        </p:nvGraphicFramePr>
        <p:xfrm>
          <a:off x="123204" y="6145804"/>
          <a:ext cx="8548666" cy="83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m 21"/>
          <p:cNvGraphicFramePr/>
          <p:nvPr>
            <p:extLst>
              <p:ext uri="{D42A27DB-BD31-4B8C-83A1-F6EECF244321}">
                <p14:modId xmlns:p14="http://schemas.microsoft.com/office/powerpoint/2010/main" val="2274138504"/>
              </p:ext>
            </p:extLst>
          </p:nvPr>
        </p:nvGraphicFramePr>
        <p:xfrm>
          <a:off x="107504" y="1556792"/>
          <a:ext cx="8280920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1366845327"/>
              </p:ext>
            </p:extLst>
          </p:nvPr>
        </p:nvGraphicFramePr>
        <p:xfrm>
          <a:off x="1691680" y="1916832"/>
          <a:ext cx="6696744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4" name="Gruppieren 23"/>
          <p:cNvGrpSpPr/>
          <p:nvPr/>
        </p:nvGrpSpPr>
        <p:grpSpPr>
          <a:xfrm>
            <a:off x="758208" y="2204864"/>
            <a:ext cx="1001452" cy="489292"/>
            <a:chOff x="5885" y="0"/>
            <a:chExt cx="1759203" cy="360040"/>
          </a:xfrm>
        </p:grpSpPr>
        <p:sp>
          <p:nvSpPr>
            <p:cNvPr id="25" name="Abgerundetes Rechteck 24"/>
            <p:cNvSpPr/>
            <p:nvPr/>
          </p:nvSpPr>
          <p:spPr>
            <a:xfrm>
              <a:off x="5885" y="0"/>
              <a:ext cx="1759203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bgerundetes Rechteck 4"/>
            <p:cNvSpPr/>
            <p:nvPr/>
          </p:nvSpPr>
          <p:spPr>
            <a:xfrm>
              <a:off x="16430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>
                  <a:solidFill>
                    <a:schemeClr val="tx1"/>
                  </a:solidFill>
                </a:rPr>
                <a:t>Starterteam </a:t>
              </a:r>
              <a:r>
                <a:rPr lang="de-DE" sz="1000" i="1" dirty="0" smtClean="0"/>
                <a:t>(Birkenfeld, ca. 7 Personen)</a:t>
              </a:r>
              <a:endParaRPr lang="de-DE" sz="1000" i="1" kern="120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23204" y="2694156"/>
            <a:ext cx="3384376" cy="302796"/>
            <a:chOff x="5885" y="0"/>
            <a:chExt cx="1759203" cy="360040"/>
          </a:xfrm>
        </p:grpSpPr>
        <p:sp>
          <p:nvSpPr>
            <p:cNvPr id="28" name="Abgerundetes Rechteck 27"/>
            <p:cNvSpPr/>
            <p:nvPr/>
          </p:nvSpPr>
          <p:spPr>
            <a:xfrm>
              <a:off x="5885" y="0"/>
              <a:ext cx="1759203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bgerundetes Rechteck 4"/>
            <p:cNvSpPr/>
            <p:nvPr/>
          </p:nvSpPr>
          <p:spPr>
            <a:xfrm>
              <a:off x="16430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/>
                <a:t>Erarbeitung, Abstimmung Gesetz &amp; Staatsvertrag</a:t>
              </a:r>
              <a:endParaRPr lang="de-DE" sz="1100" b="1" kern="1200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512921" y="2688232"/>
            <a:ext cx="3656839" cy="302796"/>
            <a:chOff x="5885" y="0"/>
            <a:chExt cx="1759203" cy="360040"/>
          </a:xfrm>
        </p:grpSpPr>
        <p:sp>
          <p:nvSpPr>
            <p:cNvPr id="31" name="Abgerundetes Rechteck 30"/>
            <p:cNvSpPr/>
            <p:nvPr/>
          </p:nvSpPr>
          <p:spPr>
            <a:xfrm>
              <a:off x="5885" y="0"/>
              <a:ext cx="1759203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bgerundetes Rechteck 4"/>
            <p:cNvSpPr/>
            <p:nvPr/>
          </p:nvSpPr>
          <p:spPr>
            <a:xfrm>
              <a:off x="16430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/>
                <a:t>Förmliches Gesetzgebungsverfahren</a:t>
              </a:r>
              <a:endParaRPr lang="de-DE" sz="1100" b="1" kern="1200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753657" y="3026701"/>
            <a:ext cx="5400404" cy="224580"/>
            <a:chOff x="2468770" y="0"/>
            <a:chExt cx="1759203" cy="360040"/>
          </a:xfrm>
        </p:grpSpPr>
        <p:sp>
          <p:nvSpPr>
            <p:cNvPr id="34" name="Abgerundetes Rechteck 33"/>
            <p:cNvSpPr/>
            <p:nvPr/>
          </p:nvSpPr>
          <p:spPr>
            <a:xfrm>
              <a:off x="2468770" y="0"/>
              <a:ext cx="1759203" cy="360040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Abgerundetes Rechteck 4"/>
            <p:cNvSpPr/>
            <p:nvPr/>
          </p:nvSpPr>
          <p:spPr>
            <a:xfrm>
              <a:off x="2479315" y="10546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Konzeption von Angeboten im Nationalpark / Qualifizierung von </a:t>
              </a:r>
              <a:r>
                <a:rPr lang="de-DE" sz="1100" b="1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Rangern</a:t>
              </a:r>
              <a:endParaRPr lang="de-DE" sz="1100" b="1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1762487" y="3369296"/>
            <a:ext cx="5399824" cy="216024"/>
            <a:chOff x="2468770" y="0"/>
            <a:chExt cx="1759203" cy="360040"/>
          </a:xfrm>
        </p:grpSpPr>
        <p:sp>
          <p:nvSpPr>
            <p:cNvPr id="37" name="Abgerundetes Rechteck 36"/>
            <p:cNvSpPr/>
            <p:nvPr/>
          </p:nvSpPr>
          <p:spPr>
            <a:xfrm>
              <a:off x="2468770" y="0"/>
              <a:ext cx="1759203" cy="360040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Abgerundetes Rechteck 4"/>
            <p:cNvSpPr/>
            <p:nvPr/>
          </p:nvSpPr>
          <p:spPr>
            <a:xfrm>
              <a:off x="2479315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kern="1200" dirty="0" smtClean="0">
                  <a:solidFill>
                    <a:schemeClr val="bg2">
                      <a:lumMod val="50000"/>
                    </a:schemeClr>
                  </a:solidFill>
                </a:rPr>
                <a:t>Grundlagenerhebung für Nationalpark- &amp; </a:t>
              </a:r>
              <a:r>
                <a:rPr lang="de-DE" sz="1100" b="1" kern="1200" dirty="0" err="1" smtClean="0">
                  <a:solidFill>
                    <a:schemeClr val="bg2">
                      <a:lumMod val="50000"/>
                    </a:schemeClr>
                  </a:solidFill>
                </a:rPr>
                <a:t>Wegeplan</a:t>
              </a:r>
              <a:endParaRPr lang="de-DE" sz="1100" b="1" kern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913339" y="3952750"/>
            <a:ext cx="2490924" cy="300021"/>
            <a:chOff x="0" y="1821"/>
            <a:chExt cx="1449921" cy="300021"/>
          </a:xfrm>
        </p:grpSpPr>
        <p:sp>
          <p:nvSpPr>
            <p:cNvPr id="45" name="Eingekerbter Richtungspfeil 44"/>
            <p:cNvSpPr/>
            <p:nvPr/>
          </p:nvSpPr>
          <p:spPr>
            <a:xfrm>
              <a:off x="0" y="1821"/>
              <a:ext cx="1449921" cy="30002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Eingekerbter Richtungspfeil 4"/>
            <p:cNvSpPr/>
            <p:nvPr/>
          </p:nvSpPr>
          <p:spPr>
            <a:xfrm>
              <a:off x="150011" y="1821"/>
              <a:ext cx="1149900" cy="300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>
                  <a:solidFill>
                    <a:schemeClr val="tx1"/>
                  </a:solidFill>
                </a:rPr>
                <a:t>Jour Fix „Regionalentwicklung</a:t>
              </a:r>
              <a:r>
                <a:rPr lang="de-DE" sz="900" b="1" dirty="0" smtClean="0">
                  <a:solidFill>
                    <a:schemeClr val="tx1"/>
                  </a:solidFill>
                </a:rPr>
                <a:t>“</a:t>
              </a:r>
              <a:endParaRPr lang="de-DE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1687854" y="4292941"/>
            <a:ext cx="1001452" cy="381087"/>
            <a:chOff x="5885" y="0"/>
            <a:chExt cx="1759203" cy="360040"/>
          </a:xfrm>
        </p:grpSpPr>
        <p:sp>
          <p:nvSpPr>
            <p:cNvPr id="49" name="Abgerundetes Rechteck 48"/>
            <p:cNvSpPr/>
            <p:nvPr/>
          </p:nvSpPr>
          <p:spPr>
            <a:xfrm>
              <a:off x="5885" y="0"/>
              <a:ext cx="1759203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Abgerundetes Rechteck 4"/>
            <p:cNvSpPr/>
            <p:nvPr/>
          </p:nvSpPr>
          <p:spPr>
            <a:xfrm>
              <a:off x="16430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/>
                <a:t>Einrichtung IMA</a:t>
              </a:r>
              <a:endParaRPr lang="de-DE" sz="1000" i="1" kern="1200" dirty="0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917044" y="4709404"/>
            <a:ext cx="1960089" cy="300021"/>
            <a:chOff x="0" y="1821"/>
            <a:chExt cx="1449921" cy="300021"/>
          </a:xfrm>
        </p:grpSpPr>
        <p:sp>
          <p:nvSpPr>
            <p:cNvPr id="52" name="Eingekerbter Richtungspfeil 51"/>
            <p:cNvSpPr/>
            <p:nvPr/>
          </p:nvSpPr>
          <p:spPr>
            <a:xfrm>
              <a:off x="0" y="1821"/>
              <a:ext cx="1449921" cy="30002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ingekerbter Richtungspfeil 4"/>
            <p:cNvSpPr/>
            <p:nvPr/>
          </p:nvSpPr>
          <p:spPr>
            <a:xfrm>
              <a:off x="150011" y="1821"/>
              <a:ext cx="1149900" cy="300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/>
                <a:t>Projekt „Aktion Blau Plus“</a:t>
              </a:r>
              <a:endParaRPr lang="de-DE" sz="1100" b="1" kern="1200" dirty="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2805126" y="4734978"/>
            <a:ext cx="4274888" cy="249017"/>
            <a:chOff x="1357251" y="27395"/>
            <a:chExt cx="6918832" cy="249017"/>
          </a:xfrm>
        </p:grpSpPr>
        <p:sp>
          <p:nvSpPr>
            <p:cNvPr id="55" name="Eingekerbter Richtungspfeil 54"/>
            <p:cNvSpPr/>
            <p:nvPr/>
          </p:nvSpPr>
          <p:spPr>
            <a:xfrm>
              <a:off x="1357251" y="27395"/>
              <a:ext cx="6918832" cy="249017"/>
            </a:xfrm>
            <a:prstGeom prst="chevron">
              <a:avLst/>
            </a:prstGeom>
            <a:solidFill>
              <a:schemeClr val="bg2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Eingekerbter Richtungspfeil 6"/>
            <p:cNvSpPr/>
            <p:nvPr/>
          </p:nvSpPr>
          <p:spPr>
            <a:xfrm>
              <a:off x="1481760" y="27395"/>
              <a:ext cx="6669815" cy="249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600" kern="1200" dirty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912123" y="3627228"/>
            <a:ext cx="3312533" cy="300021"/>
            <a:chOff x="0" y="1821"/>
            <a:chExt cx="1449921" cy="300021"/>
          </a:xfrm>
        </p:grpSpPr>
        <p:sp>
          <p:nvSpPr>
            <p:cNvPr id="58" name="Eingekerbter Richtungspfeil 57"/>
            <p:cNvSpPr/>
            <p:nvPr/>
          </p:nvSpPr>
          <p:spPr>
            <a:xfrm>
              <a:off x="0" y="1821"/>
              <a:ext cx="1449921" cy="30002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Eingekerbter Richtungspfeil 4"/>
            <p:cNvSpPr/>
            <p:nvPr/>
          </p:nvSpPr>
          <p:spPr>
            <a:xfrm>
              <a:off x="150011" y="1821"/>
              <a:ext cx="1149900" cy="300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/>
                <a:t>Aufbau Nationalpark- / Umbau Forstorganisation</a:t>
              </a:r>
              <a:endParaRPr lang="de-DE" sz="1100" b="1" kern="1200" dirty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4156079" y="3652802"/>
            <a:ext cx="2919014" cy="249017"/>
            <a:chOff x="1357251" y="27395"/>
            <a:chExt cx="6918832" cy="249017"/>
          </a:xfrm>
        </p:grpSpPr>
        <p:sp>
          <p:nvSpPr>
            <p:cNvPr id="61" name="Eingekerbter Richtungspfeil 60"/>
            <p:cNvSpPr/>
            <p:nvPr/>
          </p:nvSpPr>
          <p:spPr>
            <a:xfrm>
              <a:off x="1357251" y="27395"/>
              <a:ext cx="6918832" cy="249017"/>
            </a:xfrm>
            <a:prstGeom prst="chevron">
              <a:avLst/>
            </a:prstGeom>
            <a:solidFill>
              <a:schemeClr val="bg2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Eingekerbter Richtungspfeil 6"/>
            <p:cNvSpPr/>
            <p:nvPr/>
          </p:nvSpPr>
          <p:spPr>
            <a:xfrm>
              <a:off x="1481760" y="27395"/>
              <a:ext cx="6669815" cy="249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600" kern="1200" dirty="0"/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3336827" y="3978251"/>
            <a:ext cx="3747357" cy="249017"/>
            <a:chOff x="1357251" y="27395"/>
            <a:chExt cx="6918832" cy="249017"/>
          </a:xfrm>
        </p:grpSpPr>
        <p:sp>
          <p:nvSpPr>
            <p:cNvPr id="67" name="Eingekerbter Richtungspfeil 66"/>
            <p:cNvSpPr/>
            <p:nvPr/>
          </p:nvSpPr>
          <p:spPr>
            <a:xfrm>
              <a:off x="1357251" y="27395"/>
              <a:ext cx="6918832" cy="249017"/>
            </a:xfrm>
            <a:prstGeom prst="chevron">
              <a:avLst/>
            </a:prstGeom>
            <a:solidFill>
              <a:schemeClr val="bg2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Eingekerbter Richtungspfeil 4"/>
            <p:cNvSpPr/>
            <p:nvPr/>
          </p:nvSpPr>
          <p:spPr>
            <a:xfrm>
              <a:off x="1481760" y="27395"/>
              <a:ext cx="6669815" cy="249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b="1" kern="1200" dirty="0" smtClean="0">
                  <a:solidFill>
                    <a:schemeClr val="bg1"/>
                  </a:solidFill>
                </a:rPr>
                <a:t>Alle 2 Monate</a:t>
              </a:r>
              <a:endParaRPr lang="de-DE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1693857" y="5051652"/>
            <a:ext cx="1121252" cy="360040"/>
            <a:chOff x="345" y="0"/>
            <a:chExt cx="1840950" cy="360040"/>
          </a:xfrm>
        </p:grpSpPr>
        <p:sp>
          <p:nvSpPr>
            <p:cNvPr id="70" name="Abgerundetes Rechteck 69"/>
            <p:cNvSpPr/>
            <p:nvPr/>
          </p:nvSpPr>
          <p:spPr>
            <a:xfrm>
              <a:off x="345" y="0"/>
              <a:ext cx="1840950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Abgerundetes Rechteck 4"/>
            <p:cNvSpPr/>
            <p:nvPr/>
          </p:nvSpPr>
          <p:spPr>
            <a:xfrm>
              <a:off x="10891" y="10545"/>
              <a:ext cx="1819860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kern="1200" dirty="0" smtClean="0">
                  <a:solidFill>
                    <a:schemeClr val="tx1"/>
                  </a:solidFill>
                </a:rPr>
                <a:t>Veröffentlichung Tourismusstudie</a:t>
              </a:r>
              <a:endParaRPr lang="de-DE" sz="11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241067" y="5429721"/>
            <a:ext cx="1121252" cy="383556"/>
            <a:chOff x="345" y="0"/>
            <a:chExt cx="1840950" cy="360040"/>
          </a:xfrm>
        </p:grpSpPr>
        <p:sp>
          <p:nvSpPr>
            <p:cNvPr id="73" name="Abgerundetes Rechteck 72"/>
            <p:cNvSpPr/>
            <p:nvPr/>
          </p:nvSpPr>
          <p:spPr>
            <a:xfrm>
              <a:off x="345" y="0"/>
              <a:ext cx="1840950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Abgerundetes Rechteck 4"/>
            <p:cNvSpPr/>
            <p:nvPr/>
          </p:nvSpPr>
          <p:spPr>
            <a:xfrm>
              <a:off x="10891" y="10545"/>
              <a:ext cx="1819860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kern="1200" dirty="0" smtClean="0">
                  <a:solidFill>
                    <a:schemeClr val="tx1"/>
                  </a:solidFill>
                </a:rPr>
                <a:t>Auftrag ÖPNV-Studie</a:t>
              </a:r>
              <a:endParaRPr lang="de-DE" sz="11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2055152" y="5845783"/>
            <a:ext cx="1960089" cy="300021"/>
            <a:chOff x="0" y="1821"/>
            <a:chExt cx="1449921" cy="300021"/>
          </a:xfrm>
        </p:grpSpPr>
        <p:sp>
          <p:nvSpPr>
            <p:cNvPr id="76" name="Eingekerbter Richtungspfeil 75"/>
            <p:cNvSpPr/>
            <p:nvPr/>
          </p:nvSpPr>
          <p:spPr>
            <a:xfrm>
              <a:off x="0" y="1821"/>
              <a:ext cx="1449921" cy="30002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Eingekerbter Richtungspfeil 4"/>
            <p:cNvSpPr/>
            <p:nvPr/>
          </p:nvSpPr>
          <p:spPr>
            <a:xfrm>
              <a:off x="150011" y="1821"/>
              <a:ext cx="1149900" cy="300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/>
                <a:t>EU Life-Projekt für Moore</a:t>
              </a:r>
              <a:endParaRPr lang="de-DE" sz="1100" b="1" kern="1200" dirty="0"/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3943234" y="5871357"/>
            <a:ext cx="3142444" cy="249017"/>
            <a:chOff x="1357251" y="27395"/>
            <a:chExt cx="6918832" cy="249017"/>
          </a:xfrm>
        </p:grpSpPr>
        <p:sp>
          <p:nvSpPr>
            <p:cNvPr id="79" name="Eingekerbter Richtungspfeil 78"/>
            <p:cNvSpPr/>
            <p:nvPr/>
          </p:nvSpPr>
          <p:spPr>
            <a:xfrm>
              <a:off x="1357251" y="27395"/>
              <a:ext cx="6918832" cy="249017"/>
            </a:xfrm>
            <a:prstGeom prst="chevron">
              <a:avLst/>
            </a:prstGeom>
            <a:solidFill>
              <a:schemeClr val="bg2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Eingekerbter Richtungspfeil 6"/>
            <p:cNvSpPr/>
            <p:nvPr/>
          </p:nvSpPr>
          <p:spPr>
            <a:xfrm>
              <a:off x="1481760" y="27395"/>
              <a:ext cx="6669815" cy="249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600" kern="1200" dirty="0"/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7295142" y="5798298"/>
            <a:ext cx="1151188" cy="489292"/>
            <a:chOff x="5885" y="0"/>
            <a:chExt cx="1759203" cy="360040"/>
          </a:xfrm>
        </p:grpSpPr>
        <p:sp>
          <p:nvSpPr>
            <p:cNvPr id="82" name="Abgerundetes Rechteck 81"/>
            <p:cNvSpPr/>
            <p:nvPr/>
          </p:nvSpPr>
          <p:spPr>
            <a:xfrm>
              <a:off x="5885" y="0"/>
              <a:ext cx="1759203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Abgerundetes Rechteck 4"/>
            <p:cNvSpPr/>
            <p:nvPr/>
          </p:nvSpPr>
          <p:spPr>
            <a:xfrm>
              <a:off x="16430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>
                  <a:solidFill>
                    <a:schemeClr val="tx1"/>
                  </a:solidFill>
                </a:rPr>
                <a:t>Eröffnung Nationalpark</a:t>
              </a:r>
              <a:endParaRPr lang="de-DE" sz="1000" i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7298143" y="5323985"/>
            <a:ext cx="1145185" cy="489292"/>
            <a:chOff x="5885" y="0"/>
            <a:chExt cx="1759203" cy="360040"/>
          </a:xfrm>
        </p:grpSpPr>
        <p:sp>
          <p:nvSpPr>
            <p:cNvPr id="85" name="Abgerundetes Rechteck 84"/>
            <p:cNvSpPr/>
            <p:nvPr/>
          </p:nvSpPr>
          <p:spPr>
            <a:xfrm>
              <a:off x="5885" y="0"/>
              <a:ext cx="1759203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Abgerundetes Rechteck 4"/>
            <p:cNvSpPr/>
            <p:nvPr/>
          </p:nvSpPr>
          <p:spPr>
            <a:xfrm>
              <a:off x="16430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err="1" smtClean="0"/>
                <a:t>Rangertouren</a:t>
              </a:r>
              <a:endParaRPr lang="de-DE" sz="1000" i="1" kern="1200" dirty="0"/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7305007" y="4834693"/>
            <a:ext cx="1139182" cy="489292"/>
            <a:chOff x="5885" y="0"/>
            <a:chExt cx="1759203" cy="360040"/>
          </a:xfrm>
        </p:grpSpPr>
        <p:sp>
          <p:nvSpPr>
            <p:cNvPr id="88" name="Abgerundetes Rechteck 87"/>
            <p:cNvSpPr/>
            <p:nvPr/>
          </p:nvSpPr>
          <p:spPr>
            <a:xfrm>
              <a:off x="5885" y="0"/>
              <a:ext cx="1759203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Abgerundetes Rechteck 4"/>
            <p:cNvSpPr/>
            <p:nvPr/>
          </p:nvSpPr>
          <p:spPr>
            <a:xfrm>
              <a:off x="16430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/>
                <a:t>Umweltbildung für Schulen</a:t>
              </a:r>
              <a:endParaRPr lang="de-DE" sz="1000" i="1" kern="1200" dirty="0"/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7308304" y="4345401"/>
            <a:ext cx="1129297" cy="489292"/>
            <a:chOff x="5885" y="0"/>
            <a:chExt cx="1759203" cy="360040"/>
          </a:xfrm>
        </p:grpSpPr>
        <p:sp>
          <p:nvSpPr>
            <p:cNvPr id="91" name="Abgerundetes Rechteck 90"/>
            <p:cNvSpPr/>
            <p:nvPr/>
          </p:nvSpPr>
          <p:spPr>
            <a:xfrm>
              <a:off x="5885" y="0"/>
              <a:ext cx="1759203" cy="360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Abgerundetes Rechteck 4"/>
            <p:cNvSpPr/>
            <p:nvPr/>
          </p:nvSpPr>
          <p:spPr>
            <a:xfrm>
              <a:off x="16430" y="10545"/>
              <a:ext cx="1738113" cy="33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</a:pPr>
              <a:r>
                <a:rPr lang="de-DE" sz="1100" b="1" dirty="0" smtClean="0"/>
                <a:t>Infostelle / Nationalparktor</a:t>
              </a:r>
              <a:endParaRPr lang="de-DE" sz="10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8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92480"/>
            <a:ext cx="7696200" cy="60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Votum der Region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6" name="Gruppieren 5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0" name="Grafik 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Grafik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" name="Grafik 8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" name="Rechteck 6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41120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72008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Ausblick – Nationalpark-Projekt 2014</a:t>
            </a:r>
            <a:endParaRPr lang="de-DE" sz="32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365977"/>
              </p:ext>
            </p:extLst>
          </p:nvPr>
        </p:nvGraphicFramePr>
        <p:xfrm>
          <a:off x="1586809" y="2443608"/>
          <a:ext cx="6717432" cy="8736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56000"/>
                    </a:prstClr>
                  </a:outerShdw>
                </a:effectLst>
                <a:tableStyleId>{5C22544A-7EE6-4342-B048-85BDC9FD1C3A}</a:tableStyleId>
              </a:tblPr>
              <a:tblGrid>
                <a:gridCol w="1405740"/>
                <a:gridCol w="1305331"/>
                <a:gridCol w="1285248"/>
                <a:gridCol w="1365577"/>
                <a:gridCol w="1355536"/>
              </a:tblGrid>
              <a:tr h="9687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 smtClean="0">
                          <a:effectLst/>
                          <a:latin typeface="Arial"/>
                        </a:rPr>
                        <a:t>Projektleitung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226" marR="9226" marT="9226" marB="0" anchor="b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226" marR="9226" marT="9226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u="none" strike="noStrike" dirty="0" smtClean="0">
                          <a:effectLst/>
                        </a:rPr>
                        <a:t>Teilprojekt 1</a:t>
                      </a:r>
                      <a:endParaRPr lang="de-DE" sz="1000" b="1" i="0" u="none" strike="noStrike" dirty="0" smtClean="0">
                        <a:effectLst/>
                        <a:latin typeface="Arial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Teilprojekt 2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Teilprojekt 3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Teilprojekt 4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Teilprojekt 5</a:t>
                      </a:r>
                      <a:endParaRPr lang="de-DE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b"/>
                </a:tc>
              </a:tr>
              <a:tr h="53510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Förmliche Ausweisung, Naturschutzprogramme</a:t>
                      </a:r>
                      <a:endParaRPr lang="de-DE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Wald- und </a:t>
                      </a:r>
                      <a:r>
                        <a:rPr lang="de-DE" sz="1100" u="none" strike="noStrike" dirty="0" err="1">
                          <a:effectLst/>
                        </a:rPr>
                        <a:t>Wildnisentwicklung</a:t>
                      </a:r>
                      <a:endParaRPr lang="de-DE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Partizipation / Kooperation / Kommunikation </a:t>
                      </a:r>
                      <a:endParaRPr lang="de-DE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Personal / Organisation / Haushalt</a:t>
                      </a:r>
                      <a:endParaRPr lang="de-DE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Region</a:t>
                      </a:r>
                      <a:endParaRPr lang="de-DE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226" marR="9226" marT="9226" marB="0" anchor="ctr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425189"/>
              </p:ext>
            </p:extLst>
          </p:nvPr>
        </p:nvGraphicFramePr>
        <p:xfrm>
          <a:off x="6300192" y="1196752"/>
          <a:ext cx="1748284" cy="8953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48284"/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Koordinierungsstab Landesregierung</a:t>
                      </a:r>
                      <a:endParaRPr lang="de-DE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smtClean="0">
                          <a:effectLst/>
                        </a:rPr>
                        <a:t>MULEWF</a:t>
                      </a:r>
                      <a:r>
                        <a:rPr lang="de-DE" sz="1000" u="none" strike="noStrike" dirty="0">
                          <a:effectLst/>
                        </a:rPr>
                        <a:t>, MWKEL, ISIM, MBWWK, MSAGD, </a:t>
                      </a:r>
                      <a:r>
                        <a:rPr lang="de-DE" sz="1000" u="none" strike="noStrike" dirty="0" smtClean="0">
                          <a:effectLst/>
                        </a:rPr>
                        <a:t>FM, STK</a:t>
                      </a:r>
                      <a:endParaRPr lang="de-DE" sz="1000" b="0" i="1" u="none" strike="noStrike" dirty="0">
                        <a:solidFill>
                          <a:srgbClr val="3399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 smtClean="0">
                          <a:effectLst/>
                        </a:rPr>
                        <a:t>Ressortabstimmung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77137"/>
              </p:ext>
            </p:extLst>
          </p:nvPr>
        </p:nvGraphicFramePr>
        <p:xfrm>
          <a:off x="4052352" y="1124744"/>
          <a:ext cx="1778000" cy="100865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78000"/>
              </a:tblGrid>
              <a:tr h="25741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Projekt-Auftraggeberin</a:t>
                      </a:r>
                      <a:endParaRPr lang="de-DE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1974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Staatsministerin U. Höfken</a:t>
                      </a:r>
                      <a:endParaRPr lang="de-DE" sz="1000" b="0" i="1" u="none" strike="noStrike" dirty="0">
                        <a:solidFill>
                          <a:srgbClr val="3399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49028">
                <a:tc>
                  <a:txBody>
                    <a:bodyPr/>
                    <a:lstStyle/>
                    <a:p>
                      <a:pPr algn="ctr" fontAlgn="ctr"/>
                      <a:endParaRPr lang="de-DE" sz="1000" b="0" i="1" u="none" strike="noStrike" dirty="0">
                        <a:solidFill>
                          <a:srgbClr val="3399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490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 smtClean="0">
                          <a:effectLst/>
                        </a:rPr>
                        <a:t>Projekt-Lenkungsgruppe</a:t>
                      </a:r>
                      <a:endParaRPr lang="de-DE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3054"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Abgerundetes Rechteck 7"/>
          <p:cNvSpPr/>
          <p:nvPr/>
        </p:nvSpPr>
        <p:spPr>
          <a:xfrm>
            <a:off x="1578463" y="3645024"/>
            <a:ext cx="6725778" cy="504056"/>
          </a:xfrm>
          <a:prstGeom prst="roundRect">
            <a:avLst/>
          </a:prstGeom>
          <a:solidFill>
            <a:schemeClr val="accent3">
              <a:alpha val="35000"/>
            </a:schemeClr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Starter-Team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2007167" y="6003750"/>
            <a:ext cx="2621322" cy="504056"/>
          </a:xfrm>
          <a:prstGeom prst="roundRect">
            <a:avLst/>
          </a:prstGeom>
          <a:solidFill>
            <a:schemeClr val="accent3">
              <a:alpha val="3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Regionalmanagement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35014"/>
              </p:ext>
            </p:extLst>
          </p:nvPr>
        </p:nvGraphicFramePr>
        <p:xfrm>
          <a:off x="1609626" y="1124744"/>
          <a:ext cx="1892300" cy="87630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2"/>
                  </a:outerShdw>
                </a:effectLst>
                <a:tableStyleId>{5C22544A-7EE6-4342-B048-85BDC9FD1C3A}</a:tableStyleId>
              </a:tblPr>
              <a:tblGrid>
                <a:gridCol w="1892300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Landtag</a:t>
                      </a:r>
                      <a:endParaRPr lang="de-DE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alpha val="26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smtClean="0">
                          <a:effectLst/>
                        </a:rPr>
                        <a:t>Gesetzgebungsverfahren</a:t>
                      </a:r>
                      <a:endParaRPr lang="de-DE" sz="1000" b="0" i="1" u="none" strike="noStrike" dirty="0">
                        <a:solidFill>
                          <a:srgbClr val="3399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alpha val="2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Abgerundetes Rechteck 11"/>
          <p:cNvSpPr/>
          <p:nvPr/>
        </p:nvSpPr>
        <p:spPr>
          <a:xfrm>
            <a:off x="2007167" y="4566327"/>
            <a:ext cx="2619908" cy="504056"/>
          </a:xfrm>
          <a:prstGeom prst="roundRect">
            <a:avLst/>
          </a:prstGeom>
          <a:solidFill>
            <a:schemeClr val="accent3">
              <a:alpha val="3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Kommunen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198964" y="5283670"/>
            <a:ext cx="2621322" cy="504056"/>
          </a:xfrm>
          <a:prstGeom prst="roundRect">
            <a:avLst/>
          </a:prstGeom>
          <a:solidFill>
            <a:schemeClr val="accent3">
              <a:alpha val="3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Bürgerforum / Bürgerschaft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198964" y="4566327"/>
            <a:ext cx="2655912" cy="504056"/>
          </a:xfrm>
          <a:prstGeom prst="roundRect">
            <a:avLst/>
          </a:prstGeom>
          <a:solidFill>
            <a:schemeClr val="accent3">
              <a:alpha val="3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Naturpark</a:t>
            </a:r>
            <a:endParaRPr lang="de-DE" b="1" dirty="0" smtClean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5199671" y="5990845"/>
            <a:ext cx="2691916" cy="504056"/>
          </a:xfrm>
          <a:prstGeom prst="roundRect">
            <a:avLst/>
          </a:prstGeom>
          <a:solidFill>
            <a:schemeClr val="accent3">
              <a:alpha val="3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 smtClean="0">
                <a:solidFill>
                  <a:schemeClr val="tx1"/>
                </a:solidFill>
              </a:rPr>
              <a:t>Koopperationspartner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1998783" y="5283670"/>
            <a:ext cx="2628292" cy="504056"/>
          </a:xfrm>
          <a:prstGeom prst="roundRect">
            <a:avLst/>
          </a:prstGeom>
          <a:solidFill>
            <a:schemeClr val="accent3">
              <a:alpha val="35000"/>
            </a:schemeClr>
          </a:solidFill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Verein Freundeskreis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200985" y="2348880"/>
            <a:ext cx="749141" cy="41589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lang="de-DE" sz="3200" b="1" dirty="0" smtClean="0"/>
              <a:t>Saarland</a:t>
            </a:r>
            <a:endParaRPr lang="de-DE" b="1" dirty="0"/>
          </a:p>
        </p:txBody>
      </p:sp>
      <p:sp>
        <p:nvSpPr>
          <p:cNvPr id="4" name="Pfeil nach oben und unten 3"/>
          <p:cNvSpPr/>
          <p:nvPr/>
        </p:nvSpPr>
        <p:spPr>
          <a:xfrm>
            <a:off x="4808385" y="4255723"/>
            <a:ext cx="134704" cy="3452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0" name="Pfeil nach links und rechts 9"/>
          <p:cNvSpPr/>
          <p:nvPr/>
        </p:nvSpPr>
        <p:spPr>
          <a:xfrm>
            <a:off x="1009106" y="3820186"/>
            <a:ext cx="525530" cy="1537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1009106" y="2803544"/>
            <a:ext cx="525530" cy="1537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0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140"/>
            <a:ext cx="778764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432000"/>
            <a:ext cx="7673340" cy="605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9" name="Grafik 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Grafik 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" name="Grafik 7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" name="Rechteck 5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451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316980" cy="56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Gemeinden </a:t>
            </a:r>
            <a:r>
              <a:rPr lang="de-DE" dirty="0" err="1" smtClean="0"/>
              <a:t>Nonnweiler</a:t>
            </a:r>
            <a:r>
              <a:rPr lang="de-DE" dirty="0" smtClean="0"/>
              <a:t> und </a:t>
            </a:r>
            <a:r>
              <a:rPr lang="de-DE" dirty="0" err="1" smtClean="0"/>
              <a:t>Nohfelden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37783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81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208044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22376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Verbandsgemeinde </a:t>
            </a:r>
            <a:r>
              <a:rPr lang="de-DE" dirty="0" err="1" smtClean="0"/>
              <a:t>Herrstein</a:t>
            </a:r>
            <a:endParaRPr lang="de-D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42" y="4930800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Grafik 1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Grafik 11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hteck 9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8700"/>
            <a:ext cx="695801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2369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Stadt Idar-Oberstein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49224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54" y="4922316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2195"/>
            <a:ext cx="7236619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2171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419932" y="6146466"/>
            <a:ext cx="1917351" cy="576072"/>
            <a:chOff x="0" y="0"/>
            <a:chExt cx="4589253" cy="1440612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3132" y="0"/>
              <a:ext cx="4546121" cy="1440612"/>
              <a:chOff x="0" y="0"/>
              <a:chExt cx="4546121" cy="1440612"/>
            </a:xfrm>
          </p:grpSpPr>
          <p:grpSp>
            <p:nvGrpSpPr>
              <p:cNvPr id="10" name="Gruppieren 9"/>
              <p:cNvGrpSpPr/>
              <p:nvPr/>
            </p:nvGrpSpPr>
            <p:grpSpPr>
              <a:xfrm>
                <a:off x="2441275" y="0"/>
                <a:ext cx="2104846" cy="1440612"/>
                <a:chOff x="0" y="0"/>
                <a:chExt cx="2104846" cy="1440612"/>
              </a:xfrm>
            </p:grpSpPr>
            <p:pic>
              <p:nvPicPr>
                <p:cNvPr id="12" name="Grafik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33246"/>
                  <a:ext cx="2104846" cy="707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Grafik 1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104846" cy="7332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Grafik 10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380890" cy="13284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hteck 8"/>
            <p:cNvSpPr/>
            <p:nvPr/>
          </p:nvSpPr>
          <p:spPr>
            <a:xfrm>
              <a:off x="0" y="0"/>
              <a:ext cx="2484407" cy="13802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445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h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Lariss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äh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393</Words>
  <Application>Microsoft Office PowerPoint</Application>
  <PresentationFormat>Bildschirmpräsentation (4:3)</PresentationFormat>
  <Paragraphs>176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Nähe</vt:lpstr>
      <vt:lpstr>Larissa</vt:lpstr>
      <vt:lpstr>Nationalpark – Präsentation und Bewertung des Votums der Region</vt:lpstr>
      <vt:lpstr>Tagesprogramm</vt:lpstr>
      <vt:lpstr>Votum der Region</vt:lpstr>
      <vt:lpstr>Gemeinden Nonnweiler und Nohfelden</vt:lpstr>
      <vt:lpstr>Übersicht</vt:lpstr>
      <vt:lpstr>Verbandsgemeinde Herrstein</vt:lpstr>
      <vt:lpstr>Übersicht</vt:lpstr>
      <vt:lpstr>Stadt Idar-Oberstein</vt:lpstr>
      <vt:lpstr>Übersicht</vt:lpstr>
      <vt:lpstr>Verbandsgemeinde Rhaunen</vt:lpstr>
      <vt:lpstr>Übersicht</vt:lpstr>
      <vt:lpstr>Verbandsgemeinde Birkenfeld</vt:lpstr>
      <vt:lpstr>Übersicht</vt:lpstr>
      <vt:lpstr>Verbandsgemeinde Hermeskeil</vt:lpstr>
      <vt:lpstr>Übersicht</vt:lpstr>
      <vt:lpstr>Verbandsgemeinde Thalfang</vt:lpstr>
      <vt:lpstr>Übersicht</vt:lpstr>
      <vt:lpstr>PowerPoint-Präsentation</vt:lpstr>
      <vt:lpstr>Ia. Ortsgemeinden</vt:lpstr>
      <vt:lpstr>Ib. Städte</vt:lpstr>
      <vt:lpstr>II. Verbandsgemeinden</vt:lpstr>
      <vt:lpstr>III. Landkreise</vt:lpstr>
      <vt:lpstr>IV. Nationalparkregion</vt:lpstr>
      <vt:lpstr>V. Belegenheitsgemeinden</vt:lpstr>
      <vt:lpstr>V. Belegenheitsgemeinden</vt:lpstr>
      <vt:lpstr>PowerPoint-Präsentation</vt:lpstr>
      <vt:lpstr>PowerPoint-Präsentation</vt:lpstr>
      <vt:lpstr>PowerPoint-Präsentation</vt:lpstr>
      <vt:lpstr>Nationalpark-Fahrplan Gründungsphase</vt:lpstr>
      <vt:lpstr>Ausblick – Nationalpark-Projekt 2014</vt:lpstr>
      <vt:lpstr>PowerPoint-Präsentation</vt:lpstr>
    </vt:vector>
  </TitlesOfParts>
  <Company>BK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Nationalpark – Präsentation und Bewertung des Votums der Region</dc:title>
  <dc:creator>Muench, Denis (MULEWF)</dc:creator>
  <cp:lastModifiedBy>Henke, Axel (MULEWF)</cp:lastModifiedBy>
  <cp:revision>51</cp:revision>
  <dcterms:created xsi:type="dcterms:W3CDTF">2013-12-17T07:42:27Z</dcterms:created>
  <dcterms:modified xsi:type="dcterms:W3CDTF">2013-12-18T16:27:42Z</dcterms:modified>
</cp:coreProperties>
</file>